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49"/>
  </p:notesMasterIdLst>
  <p:sldIdLst>
    <p:sldId id="403" r:id="rId2"/>
    <p:sldId id="272" r:id="rId3"/>
    <p:sldId id="305" r:id="rId4"/>
    <p:sldId id="256" r:id="rId5"/>
    <p:sldId id="404" r:id="rId6"/>
    <p:sldId id="312" r:id="rId7"/>
    <p:sldId id="311" r:id="rId8"/>
    <p:sldId id="315" r:id="rId9"/>
    <p:sldId id="314" r:id="rId10"/>
    <p:sldId id="322" r:id="rId11"/>
    <p:sldId id="298" r:id="rId12"/>
    <p:sldId id="299" r:id="rId13"/>
    <p:sldId id="300" r:id="rId14"/>
    <p:sldId id="263" r:id="rId15"/>
    <p:sldId id="264" r:id="rId16"/>
    <p:sldId id="292" r:id="rId17"/>
    <p:sldId id="318" r:id="rId18"/>
    <p:sldId id="317" r:id="rId19"/>
    <p:sldId id="324" r:id="rId20"/>
    <p:sldId id="323" r:id="rId21"/>
    <p:sldId id="325" r:id="rId22"/>
    <p:sldId id="326" r:id="rId23"/>
    <p:sldId id="327" r:id="rId24"/>
    <p:sldId id="328" r:id="rId25"/>
    <p:sldId id="406" r:id="rId26"/>
    <p:sldId id="329" r:id="rId27"/>
    <p:sldId id="268" r:id="rId28"/>
    <p:sldId id="269" r:id="rId29"/>
    <p:sldId id="333" r:id="rId30"/>
    <p:sldId id="316" r:id="rId31"/>
    <p:sldId id="335" r:id="rId32"/>
    <p:sldId id="336" r:id="rId33"/>
    <p:sldId id="338" r:id="rId34"/>
    <p:sldId id="337" r:id="rId35"/>
    <p:sldId id="339" r:id="rId36"/>
    <p:sldId id="319" r:id="rId37"/>
    <p:sldId id="331" r:id="rId38"/>
    <p:sldId id="332" r:id="rId39"/>
    <p:sldId id="405" r:id="rId40"/>
    <p:sldId id="397" r:id="rId41"/>
    <p:sldId id="330" r:id="rId42"/>
    <p:sldId id="274" r:id="rId43"/>
    <p:sldId id="275" r:id="rId44"/>
    <p:sldId id="276" r:id="rId45"/>
    <p:sldId id="277" r:id="rId46"/>
    <p:sldId id="282" r:id="rId47"/>
    <p:sldId id="320" r:id="rId48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14"/>
    <p:restoredTop sz="72466"/>
  </p:normalViewPr>
  <p:slideViewPr>
    <p:cSldViewPr snapToGrid="0" snapToObjects="1">
      <p:cViewPr varScale="1">
        <p:scale>
          <a:sx n="45" d="100"/>
          <a:sy n="45" d="100"/>
        </p:scale>
        <p:origin x="7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jpeg>
</file>

<file path=ppt/media/image10.jpeg>
</file>

<file path=ppt/media/image11.tiff>
</file>

<file path=ppt/media/image12.tiff>
</file>

<file path=ppt/media/image13.png>
</file>

<file path=ppt/media/image14.tiff>
</file>

<file path=ppt/media/image15.png>
</file>

<file path=ppt/media/image16.png>
</file>

<file path=ppt/media/image17.png>
</file>

<file path=ppt/media/image2.png>
</file>

<file path=ppt/media/image3.png>
</file>

<file path=ppt/media/image4.tiff>
</file>

<file path=ppt/media/image5.png>
</file>

<file path=ppt/media/image6.tiff>
</file>

<file path=ppt/media/image7.tif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coenraets.org</a:t>
            </a:r>
            <a:r>
              <a:rPr lang="en-US" dirty="0"/>
              <a:t>/present/react/#3</a:t>
            </a:r>
            <a:r>
              <a:rPr lang="en-US" dirty="0">
                <a:solidFill>
                  <a:srgbClr val="00B0F0"/>
                </a:solidFill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slides.com</a:t>
            </a:r>
            <a:r>
              <a:rPr lang="en-US" dirty="0"/>
              <a:t>/</a:t>
            </a:r>
            <a:r>
              <a:rPr lang="en-US" dirty="0" err="1"/>
              <a:t>alexanderfarennikov</a:t>
            </a:r>
            <a:r>
              <a:rPr lang="en-US" dirty="0"/>
              <a:t>/react-</a:t>
            </a:r>
            <a:r>
              <a:rPr lang="en-US" dirty="0" err="1"/>
              <a:t>js</a:t>
            </a:r>
            <a:r>
              <a:rPr lang="en-US" dirty="0"/>
              <a:t>-fundamentals/</a:t>
            </a:r>
            <a:r>
              <a:rPr lang="en-US" dirty="0" err="1"/>
              <a:t>fullscreen</a:t>
            </a:r>
            <a:r>
              <a:rPr lang="en-US" dirty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scotch.io</a:t>
            </a:r>
            <a:r>
              <a:rPr lang="en-US" dirty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2471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The </a:t>
            </a:r>
            <a:r>
              <a:rPr lang="en-US" dirty="0" err="1"/>
              <a:t>TeslaCar</a:t>
            </a:r>
            <a:r>
              <a:rPr lang="en-US" dirty="0"/>
              <a:t> 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’</a:t>
            </a:r>
            <a:r>
              <a:rPr lang="en-US" b="1" dirty="0"/>
              <a:t>this’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4783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t"/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Models 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rtl="0" fontAlgn="t"/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          –&gt; 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wheelsize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rtl="0" fontAlgn="t"/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                          –&gt; climate  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rtl="0" fontAlgn="t"/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                                          –&gt; speed 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rtl="0" fontAlgn="t"/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                                                        --&gt; temperature outside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7591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Otherwise react will not re-render, and possibly overwrite your state.</a:t>
            </a:r>
          </a:p>
          <a:p>
            <a:pPr lvl="0">
              <a:spcBef>
                <a:spcPts val="0"/>
              </a:spcBef>
              <a:buNone/>
            </a:pPr>
            <a:endParaRPr lang="nl-NL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86324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initialize the state, simply set </a:t>
            </a:r>
            <a:r>
              <a:rPr lang="en-US" dirty="0" err="1"/>
              <a:t>this.state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in the </a:t>
            </a:r>
            <a:r>
              <a:rPr lang="en-US" dirty="0"/>
              <a:t>constructor()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of the class.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Our state is an object which in our case only has one key called </a:t>
            </a:r>
            <a:r>
              <a:rPr lang="en-US" dirty="0"/>
              <a:t>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SUPER()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 is because ’</a:t>
            </a:r>
            <a:r>
              <a:rPr lang="en-US" b="1" dirty="0"/>
              <a:t>this’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3188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Changing the state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modify the state, simply call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this.setState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(),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passing in the new state object as the argument.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We’ll do this inside a method which we’ll call 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updateMessage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Note: To make this work, we also had to bind the </a:t>
            </a:r>
            <a:r>
              <a:rPr lang="en-US" dirty="0"/>
              <a:t>this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keyword to the </a:t>
            </a:r>
            <a:r>
              <a:rPr lang="en-US" dirty="0" err="1"/>
              <a:t>updateMessage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 Otherwise we couldn’t have accessed </a:t>
            </a:r>
            <a:r>
              <a:rPr lang="en-US" dirty="0"/>
              <a:t>this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method.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5677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next step is to create a button to click on, so that we can trigger the </a:t>
            </a:r>
            <a:r>
              <a:rPr lang="en-US" dirty="0" err="1"/>
              <a:t>updateMessage</a:t>
            </a:r>
            <a:r>
              <a:rPr lang="en-US" dirty="0"/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updateMessage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then calls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this.setState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which changes the </a:t>
            </a:r>
            <a:r>
              <a:rPr lang="en-US" dirty="0" err="1"/>
              <a:t>this.state.message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value.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6863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The </a:t>
            </a:r>
            <a:r>
              <a:rPr lang="en-US" dirty="0" err="1"/>
              <a:t>TeslaCar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</a:t>
            </a:r>
            <a:r>
              <a:rPr lang="en-US" dirty="0"/>
              <a:t>this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6378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Fetch model info from </a:t>
            </a:r>
            <a:r>
              <a:rPr lang="en-US" dirty="0" err="1"/>
              <a:t>BatteryService</a:t>
            </a:r>
            <a:r>
              <a:rPr lang="en-US" dirty="0"/>
              <a:t> and update ‘</a:t>
            </a:r>
            <a:r>
              <a:rPr lang="en-US" b="1" dirty="0" err="1"/>
              <a:t>carstat</a:t>
            </a:r>
            <a:r>
              <a:rPr lang="en-US" dirty="0"/>
              <a:t>’ state variable</a:t>
            </a:r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dirty="0" err="1"/>
              <a:t>componentDidMount</a:t>
            </a:r>
            <a:r>
              <a:rPr lang="en-US" dirty="0"/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runs after the component output has been rendered to the DOM.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04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7097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8639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The </a:t>
            </a:r>
            <a:r>
              <a:rPr lang="en-US" dirty="0" err="1"/>
              <a:t>TeslaCar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</a:t>
            </a:r>
            <a:r>
              <a:rPr lang="en-US" dirty="0"/>
              <a:t>this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7531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lifecycle callbacks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are useful when you want to render or update components, or to receive notifications at different stages of </a:t>
            </a:r>
            <a:r>
              <a:rPr lang="en-US" dirty="0"/>
              <a:t>lifecycle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674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They accept arbitrary inputs (called "props") and return React elements describing what should appear on the screen.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A function that receives data as input and returns a view.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862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the component is in the form of a function (</a:t>
            </a:r>
            <a:r>
              <a:rPr lang="en-US" dirty="0"/>
              <a:t>ES6 Arrow Function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). A component declared in this form is called a </a:t>
            </a:r>
            <a:r>
              <a:rPr lang="en-US" dirty="0"/>
              <a:t>functional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If there is no </a:t>
            </a:r>
            <a:r>
              <a:rPr lang="en-US" dirty="0"/>
              <a:t>state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the</a:t>
            </a:r>
            <a:r>
              <a:rPr lang="en-US" dirty="0"/>
              <a:t> </a:t>
            </a:r>
            <a:r>
              <a:rPr lang="en-US" dirty="0" err="1"/>
              <a:t>lifecycle</a:t>
            </a:r>
            <a:r>
              <a:rPr lang="en-US" sz="2200" b="0" i="1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 not needed, it is a good pattern to declare it as a function type.</a:t>
            </a: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components are suitable for </a:t>
            </a:r>
            <a:r>
              <a:rPr lang="en-US" dirty="0"/>
              <a:t>Presentational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because they have no state and they depend only on the </a:t>
            </a:r>
            <a:r>
              <a:rPr lang="en-US" dirty="0"/>
              <a:t>props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that is received from higher 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366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rgbClr val="00B050"/>
                </a:solidFill>
              </a:rPr>
              <a:t>Tesla Battery Component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Provides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data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Passing this data via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props</a:t>
            </a: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 child components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Performing actions via callback functions (to change the state)</a:t>
            </a:r>
            <a:endParaRPr lang="en-US" sz="24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067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D94EF-4B20-864B-912B-46B867E75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8F287-5180-1149-BDDC-7A23BB12A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EC05C-E48E-964D-8E99-F2A4F954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12/1/18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EEB74-B327-2640-A13B-D715E565C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F42CE-9945-5740-8544-0B8462242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578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irbnb/javascript/tree/master/react" TargetMode="Externa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7B10F-A6E9-7746-9613-D02FC32CA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Peter Eijgermans</a:t>
            </a:r>
          </a:p>
        </p:txBody>
      </p:sp>
      <p:pic>
        <p:nvPicPr>
          <p:cNvPr id="1026" name="Picture 2" descr="https://lh6.googleusercontent.com/n8zTovCz5MHsZkBW9omWWAykEeZ44cHXEaf0Q3JrMccUVY9HG0QynKquj8lKtW3Ay63CYVR9EpV5WD72zDOigyg8LnQ3Vdoy9E1i7BytFCDLU5j5AsPqYLFhCgPstetwfR99iivf6rs">
            <a:extLst>
              <a:ext uri="{FF2B5EF4-FFF2-40B4-BE49-F238E27FC236}">
                <a16:creationId xmlns:a16="http://schemas.microsoft.com/office/drawing/2014/main" id="{BDE4C3F3-8D9C-0345-B9F2-36A2304E7BB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3634" y="3866590"/>
            <a:ext cx="2603129" cy="2603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6.googleusercontent.com/VYFJRf2dOKpItnTx-T8y2jnAdIW0SGAtDrRCEtpC9Nc8Wz2ItDcQpapIrSu67BsPQLptQy89Y8ERmYhS42nW9_zGdiYbwFyTUy_ambRRptalgIC6HpUwgtRWIZdhb9HxigloAe79qlw">
            <a:extLst>
              <a:ext uri="{FF2B5EF4-FFF2-40B4-BE49-F238E27FC236}">
                <a16:creationId xmlns:a16="http://schemas.microsoft.com/office/drawing/2014/main" id="{EE4F2794-9FD3-3C46-AA97-E5FA4680A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275" y="3125790"/>
            <a:ext cx="2826380" cy="1413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h3.googleusercontent.com/mgdHvrFNB1Ww5tdbGS9p8Ds5pHPP0fA1HUvbPq2rXz-Y1hZ4h_UzoTcDO3ZRQG-l6BqqHbL0myluveRHkLXBW5uhURVDt7L6l7L7qGwT8Hfc2I8ucKrSEnc-8QYxTOv1RoX9c95vGdY">
            <a:extLst>
              <a:ext uri="{FF2B5EF4-FFF2-40B4-BE49-F238E27FC236}">
                <a16:creationId xmlns:a16="http://schemas.microsoft.com/office/drawing/2014/main" id="{E77C9787-2A97-5F48-84CF-DBE0EC34D7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125" y="4538980"/>
            <a:ext cx="1524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ABE4EFB-1892-464D-ABE4-384239D430AD}"/>
              </a:ext>
            </a:extLst>
          </p:cNvPr>
          <p:cNvSpPr txBox="1"/>
          <p:nvPr/>
        </p:nvSpPr>
        <p:spPr>
          <a:xfrm>
            <a:off x="4578684" y="7144964"/>
            <a:ext cx="4479591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40" dirty="0">
                <a:solidFill>
                  <a:schemeClr val="bg1"/>
                </a:solidFill>
              </a:rPr>
              <a:t>@</a:t>
            </a:r>
            <a:r>
              <a:rPr lang="en-US" sz="3840" dirty="0" err="1">
                <a:solidFill>
                  <a:schemeClr val="bg1"/>
                </a:solidFill>
              </a:rPr>
              <a:t>EijgermansPeter</a:t>
            </a:r>
            <a:endParaRPr lang="en-US" sz="3840" dirty="0">
              <a:solidFill>
                <a:schemeClr val="bg1"/>
              </a:solidFill>
            </a:endParaRPr>
          </a:p>
          <a:p>
            <a:br>
              <a:rPr lang="en-US" sz="3840" dirty="0"/>
            </a:br>
            <a:endParaRPr lang="en-US" sz="384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85A128-F156-934B-9C52-5239318DEB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0587" y="7284302"/>
            <a:ext cx="308097" cy="46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165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335E0-68D8-A445-8588-2426317DA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1200" dirty="0">
                <a:solidFill>
                  <a:schemeClr val="bg1"/>
                </a:solidFill>
              </a:rPr>
              <a:t>Components are like JavaScript functions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762F46-AF01-3742-A1B7-9664A03A68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en-US" sz="8000" b="1" i="1" dirty="0" err="1"/>
              <a:t>fn</a:t>
            </a:r>
            <a:r>
              <a:rPr lang="en-US" sz="8000" b="1" i="1" dirty="0"/>
              <a:t>(d) = V</a:t>
            </a:r>
          </a:p>
          <a:p>
            <a:pPr marL="180975" indent="0" algn="ctr">
              <a:buNone/>
            </a:pPr>
            <a:r>
              <a:rPr lang="en-US" sz="8000" b="1" i="1" dirty="0" err="1"/>
              <a:t>fn</a:t>
            </a:r>
            <a:r>
              <a:rPr lang="en-US" sz="8000" b="1" i="1" dirty="0"/>
              <a:t>(data) = View</a:t>
            </a:r>
            <a:endParaRPr lang="en-US" sz="8000" dirty="0"/>
          </a:p>
          <a:p>
            <a:pPr marL="180975" indent="0" algn="ctr">
              <a:buNone/>
            </a:pP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844847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685800" lvl="1" indent="0" rtl="0">
              <a:spcBef>
                <a:spcPts val="0"/>
              </a:spcBef>
              <a:buNone/>
            </a:pPr>
            <a:r>
              <a:rPr lang="en-US" dirty="0"/>
              <a:t>Get input properties from parent component</a:t>
            </a:r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this.state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685800" lvl="1" indent="0">
              <a:spcBef>
                <a:spcPts val="0"/>
              </a:spcBef>
              <a:buNone/>
            </a:pPr>
            <a:r>
              <a:rPr lang="en-US" dirty="0"/>
              <a:t>Local state within components</a:t>
            </a:r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export class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	return &lt;h1&gt;Hello </a:t>
            </a:r>
            <a:r>
              <a:rPr lang="en-US" sz="2000" b="1" dirty="0">
                <a:solidFill>
                  <a:srgbClr val="FFFF00"/>
                </a:solidFill>
              </a:rPr>
              <a:t>{ </a:t>
            </a:r>
            <a:r>
              <a:rPr lang="en-US" sz="2000" b="1" dirty="0" err="1">
                <a:solidFill>
                  <a:srgbClr val="FFFF00"/>
                </a:solidFill>
              </a:rPr>
              <a:t>this.props.name</a:t>
            </a:r>
            <a:r>
              <a:rPr lang="en-US" sz="2000" b="1" dirty="0">
                <a:solidFill>
                  <a:srgbClr val="FFFF00"/>
                </a:solidFill>
              </a:rPr>
              <a:t> }</a:t>
            </a:r>
            <a:r>
              <a:rPr lang="en-US" sz="2000" dirty="0"/>
              <a:t>&lt;/h1&gt;;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class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App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  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	return 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		 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name="Sarah"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name=”Ellis"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name=”Maria"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		&lt;/div&gt;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}</a:t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&lt;App /&gt;,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 err="1"/>
              <a:t>document.getElementById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FFC000"/>
                </a:solidFill>
              </a:rPr>
              <a:t>'root</a:t>
            </a:r>
            <a:r>
              <a:rPr lang="en-US" sz="2000" dirty="0"/>
              <a:t>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400" b="1" dirty="0"/>
              <a:t>&lt;div id="root"&gt;&lt;/div&gt;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820738D-44DF-3A4E-8E17-CA505A27C2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6777152"/>
              </p:ext>
            </p:extLst>
          </p:nvPr>
        </p:nvGraphicFramePr>
        <p:xfrm>
          <a:off x="9327051" y="7451099"/>
          <a:ext cx="3277370" cy="195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Ellis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Maria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413100"/>
            <a:ext cx="11099700" cy="511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Never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changes</a:t>
            </a:r>
            <a:r>
              <a:rPr lang="en-US" dirty="0"/>
              <a:t> </a:t>
            </a:r>
            <a:r>
              <a:rPr lang="en-US" i="1" dirty="0"/>
              <a:t>props</a:t>
            </a:r>
            <a:r>
              <a:rPr lang="en-US" dirty="0"/>
              <a:t>!</a:t>
            </a:r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This is the </a:t>
            </a:r>
            <a:r>
              <a:rPr lang="en-US" dirty="0">
                <a:solidFill>
                  <a:srgbClr val="00B0F0"/>
                </a:solidFill>
              </a:rPr>
              <a:t>responsibility for the parent </a:t>
            </a: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A6801-194C-B147-A30A-26708A292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5799E4-BBBC-ED47-B84A-7DCB9A1BA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7061" y="1410013"/>
            <a:ext cx="11667220" cy="6867714"/>
          </a:xfrm>
        </p:spPr>
      </p:pic>
    </p:spTree>
    <p:extLst>
      <p:ext uri="{BB962C8B-B14F-4D97-AF65-F5344CB8AC3E}">
        <p14:creationId xmlns:p14="http://schemas.microsoft.com/office/powerpoint/2010/main" val="3927592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79F14-BA6B-684E-8D1D-3120B159A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The UI is represented by a component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A014F-EC94-8040-B992-2982A478B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&lt;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/>
              <a:t>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rgbClr val="FFC000"/>
                </a:solidFill>
                <a:latin typeface="Abadi MT Condensed Light" panose="020B0306030101010103" pitchFamily="34" charset="77"/>
              </a:rPr>
              <a:t>Application entry point</a:t>
            </a:r>
            <a:br>
              <a:rPr lang="en-US" dirty="0"/>
            </a:br>
            <a:r>
              <a:rPr lang="en-US" dirty="0"/>
              <a:t>	&lt;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/>
              <a:t>&gt;&lt;/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 </a:t>
            </a:r>
            <a:r>
              <a:rPr lang="en-US" dirty="0">
                <a:solidFill>
                  <a:schemeClr val="accent2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Container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TeslaCar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TeslaStats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 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TeslaCounter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TeslaClimate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TeslaWheels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i="1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TeslaNotice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&lt;/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&lt;/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031925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highlight>
                  <a:srgbClr val="FFFF00"/>
                </a:highlight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2875-E647-DE40-8DE0-309ECA55C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App.js</a:t>
            </a:r>
            <a:r>
              <a:rPr lang="en-US" b="1" dirty="0"/>
              <a:t>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0FCE5F-70A9-9342-A604-05FA229F9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25" y="2619375"/>
            <a:ext cx="11099799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dirty="0"/>
              <a:t>import 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from './components/Header’;</a:t>
            </a:r>
          </a:p>
          <a:p>
            <a:pPr marL="180975" indent="0">
              <a:buNone/>
            </a:pPr>
            <a:r>
              <a:rPr lang="en-US" dirty="0"/>
              <a:t>class </a:t>
            </a:r>
            <a:r>
              <a:rPr lang="en-US" dirty="0">
                <a:solidFill>
                  <a:srgbClr val="00B0F0"/>
                </a:solidFill>
              </a:rPr>
              <a:t>App</a:t>
            </a:r>
            <a:r>
              <a:rPr lang="en-US" dirty="0"/>
              <a:t> extends </a:t>
            </a:r>
            <a:r>
              <a:rPr lang="en-US" dirty="0" err="1"/>
              <a:t>React.Component</a:t>
            </a:r>
            <a:r>
              <a:rPr lang="en-US" dirty="0"/>
              <a:t> {</a:t>
            </a:r>
            <a:br>
              <a:rPr lang="en-US" dirty="0"/>
            </a:br>
            <a:r>
              <a:rPr lang="en-US" dirty="0"/>
              <a:t>	render() {</a:t>
            </a:r>
            <a:br>
              <a:rPr lang="en-US" dirty="0"/>
            </a:br>
            <a:r>
              <a:rPr lang="en-US" dirty="0"/>
              <a:t>	   return (</a:t>
            </a:r>
            <a:br>
              <a:rPr lang="en-US" dirty="0"/>
            </a:br>
            <a:r>
              <a:rPr lang="en-US" dirty="0"/>
              <a:t>		&lt;div </a:t>
            </a:r>
            <a:r>
              <a:rPr lang="en-US" dirty="0" err="1"/>
              <a:t>className</a:t>
            </a:r>
            <a:r>
              <a:rPr lang="en-US" dirty="0"/>
              <a:t>="App"&gt;</a:t>
            </a:r>
            <a:br>
              <a:rPr lang="en-US" dirty="0"/>
            </a:br>
            <a:r>
              <a:rPr lang="en-US" dirty="0"/>
              <a:t>			&lt;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/&gt; </a:t>
            </a:r>
            <a:br>
              <a:rPr lang="en-US" dirty="0"/>
            </a:br>
            <a:r>
              <a:rPr lang="en-US" dirty="0"/>
              <a:t>		&lt;/div&gt;</a:t>
            </a:r>
            <a:br>
              <a:rPr lang="en-US" dirty="0"/>
            </a:br>
            <a:r>
              <a:rPr lang="en-US" dirty="0"/>
              <a:t>		);</a:t>
            </a:r>
            <a:br>
              <a:rPr lang="en-US" dirty="0"/>
            </a:br>
            <a:r>
              <a:rPr lang="en-US" dirty="0"/>
              <a:t>     }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178671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39B2E-F8DC-444A-8830-EC916DBE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Header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0BB1F-034A-864C-A352-150ED4DD1E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buNone/>
            </a:pPr>
            <a:r>
              <a:rPr lang="en-US" dirty="0"/>
              <a:t>import React from 'react';</a:t>
            </a:r>
            <a:br>
              <a:rPr lang="en-US" dirty="0"/>
            </a:br>
            <a:r>
              <a:rPr lang="en-US" dirty="0"/>
              <a:t>import './</a:t>
            </a:r>
            <a:r>
              <a:rPr lang="en-US" dirty="0" err="1"/>
              <a:t>Header.css</a:t>
            </a:r>
            <a:r>
              <a:rPr lang="en-US" dirty="0"/>
              <a:t>';</a:t>
            </a:r>
            <a:br>
              <a:rPr lang="en-US" dirty="0"/>
            </a:br>
            <a:r>
              <a:rPr lang="en-US" dirty="0"/>
              <a:t>import </a:t>
            </a:r>
            <a:r>
              <a:rPr lang="en-US" dirty="0" err="1"/>
              <a:t>logoUrl</a:t>
            </a:r>
            <a:r>
              <a:rPr lang="en-US" dirty="0"/>
              <a:t> from '../../assets/</a:t>
            </a:r>
            <a:r>
              <a:rPr lang="en-US" dirty="0" err="1"/>
              <a:t>logo.svg</a:t>
            </a:r>
            <a:r>
              <a:rPr lang="en-US" dirty="0"/>
              <a:t>’;</a:t>
            </a:r>
          </a:p>
          <a:p>
            <a:pPr marL="180975" indent="0">
              <a:buNone/>
            </a:pP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= </a:t>
            </a:r>
            <a:r>
              <a:rPr lang="en-US" dirty="0">
                <a:solidFill>
                  <a:srgbClr val="00B0F0"/>
                </a:solidFill>
              </a:rPr>
              <a:t>( ) =&gt; </a:t>
            </a:r>
            <a:r>
              <a:rPr lang="en-US" dirty="0"/>
              <a:t>(</a:t>
            </a:r>
            <a:br>
              <a:rPr lang="en-US" dirty="0"/>
            </a:br>
            <a:r>
              <a:rPr lang="en-US" dirty="0"/>
              <a:t>	&lt;div </a:t>
            </a:r>
            <a:r>
              <a:rPr lang="en-US" dirty="0" err="1"/>
              <a:t>className</a:t>
            </a:r>
            <a:r>
              <a:rPr lang="en-US" dirty="0"/>
              <a:t>="header"&gt;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={</a:t>
            </a:r>
            <a:r>
              <a:rPr lang="en-US" dirty="0" err="1"/>
              <a:t>logoUrl</a:t>
            </a:r>
            <a:r>
              <a:rPr lang="en-US" dirty="0"/>
              <a:t>} alt="Tesla" /&gt;</a:t>
            </a:r>
            <a:br>
              <a:rPr lang="en-US" dirty="0"/>
            </a:br>
            <a:r>
              <a:rPr lang="en-US" dirty="0"/>
              <a:t>	&lt;/div&gt;</a:t>
            </a:r>
            <a:br>
              <a:rPr lang="en-US" dirty="0"/>
            </a:br>
            <a:r>
              <a:rPr lang="en-US" dirty="0"/>
              <a:t>)</a:t>
            </a:r>
          </a:p>
          <a:p>
            <a:pPr marL="180975" indent="0">
              <a:buNone/>
            </a:pPr>
            <a:r>
              <a:rPr lang="en-US" dirty="0"/>
              <a:t>export default Header;</a:t>
            </a:r>
          </a:p>
        </p:txBody>
      </p:sp>
    </p:spTree>
    <p:extLst>
      <p:ext uri="{BB962C8B-B14F-4D97-AF65-F5344CB8AC3E}">
        <p14:creationId xmlns:p14="http://schemas.microsoft.com/office/powerpoint/2010/main" val="6963366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CEFF8-D5AD-174E-A4FB-A81FB9040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F9503-1D51-0442-AE9E-D9FDDC267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4222750"/>
            <a:ext cx="5994400" cy="13081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74E68A-574B-3242-850E-CE15E3F897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46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FD8FA-4C52-B042-A7D4-01C42E478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Agenda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44044-0063-0743-8FEE-279D452D7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/>
              <a:t>Choose your framework, ReactJS or </a:t>
            </a:r>
            <a:r>
              <a:rPr lang="en-US" b="1" dirty="0" err="1"/>
              <a:t>Vue.js</a:t>
            </a:r>
            <a:r>
              <a:rPr lang="en-US" b="1" dirty="0"/>
              <a:t>!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Component tree</a:t>
            </a:r>
          </a:p>
          <a:p>
            <a:pPr marL="0" indent="0" algn="ctr">
              <a:buNone/>
            </a:pPr>
            <a:r>
              <a:rPr lang="en-US" dirty="0"/>
              <a:t>Explain </a:t>
            </a:r>
            <a:r>
              <a:rPr lang="en-US" dirty="0" err="1"/>
              <a:t>Vue.js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Explain ReactJS</a:t>
            </a:r>
          </a:p>
          <a:p>
            <a:pPr marL="0" indent="0" algn="ctr">
              <a:buNone/>
            </a:pPr>
            <a:r>
              <a:rPr lang="en-US" dirty="0"/>
              <a:t>Start Workshop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7EA4C6-33B9-3141-AB6D-4355DF8A9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0079" y="5473270"/>
            <a:ext cx="521557" cy="5215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BBAED8E-7CE5-5B47-B3CF-EBA979F0F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0489" y="6616588"/>
            <a:ext cx="860738" cy="6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736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70340-3487-CD49-B9FD-C4AD889BD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structure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6D5F76-E90D-E24F-8EBE-BC3A7E52B4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5750" y="2736850"/>
            <a:ext cx="2578100" cy="679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7842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47698-0CB6-A647-95F8-242DFC755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Tesla Battery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0388E-4543-0741-8167-CFEE00855E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000" u="sng" dirty="0">
                <a:solidFill>
                  <a:srgbClr val="0070C0"/>
                </a:solidFill>
              </a:rPr>
              <a:t>Provides:</a:t>
            </a:r>
          </a:p>
          <a:p>
            <a:pPr marL="180975" indent="0" algn="ctr">
              <a:buNone/>
            </a:pPr>
            <a:r>
              <a:rPr lang="en-US" sz="4000" dirty="0">
                <a:solidFill>
                  <a:srgbClr val="00B0F0"/>
                </a:solidFill>
              </a:rPr>
              <a:t>data = local state</a:t>
            </a:r>
          </a:p>
          <a:p>
            <a:pPr marL="180975" indent="0" algn="ctr">
              <a:buNone/>
            </a:pPr>
            <a:r>
              <a:rPr lang="en-US" sz="4000" dirty="0">
                <a:solidFill>
                  <a:srgbClr val="00B0F0"/>
                </a:solidFill>
              </a:rPr>
              <a:t>props</a:t>
            </a:r>
          </a:p>
          <a:p>
            <a:pPr marL="180975" indent="0" algn="ctr">
              <a:buNone/>
            </a:pPr>
            <a:r>
              <a:rPr lang="en-US" sz="4000" dirty="0"/>
              <a:t> </a:t>
            </a:r>
            <a:r>
              <a:rPr lang="en-US" sz="4000" dirty="0">
                <a:solidFill>
                  <a:srgbClr val="00B0F0"/>
                </a:solidFill>
              </a:rPr>
              <a:t>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3873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76095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11099799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24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2400" dirty="0"/>
              <a:t>class </a:t>
            </a:r>
            <a:r>
              <a:rPr lang="en-US" sz="2400" dirty="0" err="1"/>
              <a:t>TeslaBattery</a:t>
            </a:r>
            <a:r>
              <a:rPr lang="en-US" sz="2400" dirty="0"/>
              <a:t> 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r>
              <a:rPr lang="en-US" sz="2400" dirty="0"/>
              <a:t>	constructor () {</a:t>
            </a:r>
            <a:br>
              <a:rPr lang="en-US" sz="2400" dirty="0"/>
            </a:br>
            <a:r>
              <a:rPr lang="en-US" sz="24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400" dirty="0">
                <a:solidFill>
                  <a:srgbClr val="FFFF00"/>
                </a:solidFill>
              </a:rPr>
              <a:t>		</a:t>
            </a:r>
            <a:r>
              <a:rPr lang="en-US" sz="2400" dirty="0" err="1">
                <a:solidFill>
                  <a:srgbClr val="FFFF00"/>
                </a:solidFill>
              </a:rPr>
              <a:t>this.state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dirty="0"/>
              <a:t>= {</a:t>
            </a:r>
            <a:br>
              <a:rPr lang="en-US" sz="2400" dirty="0"/>
            </a:br>
            <a:r>
              <a:rPr lang="en-US" sz="2400" dirty="0"/>
              <a:t>			</a:t>
            </a:r>
            <a:r>
              <a:rPr lang="en-US" sz="2400" dirty="0" err="1">
                <a:solidFill>
                  <a:srgbClr val="FFFF00"/>
                </a:solidFill>
              </a:rPr>
              <a:t>carstats</a:t>
            </a:r>
            <a:r>
              <a:rPr lang="en-US" sz="2400" dirty="0"/>
              <a:t>: [],</a:t>
            </a:r>
            <a:br>
              <a:rPr lang="en-US" sz="2400" dirty="0"/>
            </a:br>
            <a:r>
              <a:rPr lang="en-US" sz="2400" dirty="0"/>
              <a:t>			</a:t>
            </a:r>
            <a:r>
              <a:rPr lang="en-US" sz="2400" dirty="0">
                <a:solidFill>
                  <a:srgbClr val="FFFF00"/>
                </a:solidFill>
              </a:rPr>
              <a:t>config</a:t>
            </a:r>
            <a:r>
              <a:rPr lang="en-US" sz="2400" dirty="0"/>
              <a:t>: {</a:t>
            </a:r>
            <a:br>
              <a:rPr lang="en-US" sz="2400" dirty="0"/>
            </a:br>
            <a:r>
              <a:rPr lang="en-US" sz="2400" dirty="0"/>
              <a:t>				speed: 55,</a:t>
            </a:r>
            <a:br>
              <a:rPr lang="en-US" sz="2400" dirty="0"/>
            </a:br>
            <a:r>
              <a:rPr lang="en-US" sz="2400" dirty="0"/>
              <a:t>				temperature: 20,</a:t>
            </a:r>
            <a:br>
              <a:rPr lang="en-US" sz="2400" dirty="0"/>
            </a:br>
            <a:r>
              <a:rPr lang="en-US" sz="2400" dirty="0"/>
              <a:t>				climate: true,</a:t>
            </a:r>
            <a:br>
              <a:rPr lang="en-US" sz="2400" dirty="0"/>
            </a:br>
            <a:r>
              <a:rPr lang="en-US" sz="2400" dirty="0"/>
              <a:t>				wheels: 19</a:t>
            </a:r>
            <a:br>
              <a:rPr lang="en-US" sz="2400" dirty="0"/>
            </a:br>
            <a:r>
              <a:rPr lang="en-US" sz="2400" dirty="0"/>
              <a:t>			}</a:t>
            </a:r>
            <a:br>
              <a:rPr lang="en-US" sz="2400" dirty="0"/>
            </a:br>
            <a:r>
              <a:rPr lang="en-US" sz="2400" dirty="0"/>
              <a:t>		}</a:t>
            </a:r>
            <a:br>
              <a:rPr lang="en-US" sz="2400" dirty="0"/>
            </a:br>
            <a:r>
              <a:rPr lang="en-US" sz="2400" dirty="0"/>
              <a:t>    }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dirty="0">
                <a:solidFill>
                  <a:srgbClr val="00B0F0"/>
                </a:solidFill>
              </a:rPr>
              <a:t>render( ) </a:t>
            </a:r>
            <a:r>
              <a:rPr lang="en-US" sz="2400" dirty="0"/>
              <a:t>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>
                <a:solidFill>
                  <a:srgbClr val="FFFF00"/>
                </a:solidFill>
              </a:rPr>
              <a:t>const</a:t>
            </a:r>
            <a:r>
              <a:rPr lang="en-US" sz="2400" dirty="0">
                <a:solidFill>
                  <a:srgbClr val="FFFF00"/>
                </a:solidFill>
              </a:rPr>
              <a:t> { config } = </a:t>
            </a:r>
            <a:r>
              <a:rPr lang="en-US" sz="2400" dirty="0" err="1">
                <a:solidFill>
                  <a:srgbClr val="FFFF00"/>
                </a:solidFill>
              </a:rPr>
              <a:t>this.state</a:t>
            </a:r>
            <a:r>
              <a:rPr lang="en-US" sz="2400" dirty="0">
                <a:solidFill>
                  <a:srgbClr val="FFFF00"/>
                </a:solidFill>
              </a:rPr>
              <a:t>;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	return (</a:t>
            </a:r>
            <a:br>
              <a:rPr lang="en-US" sz="2400" dirty="0"/>
            </a:br>
            <a:r>
              <a:rPr lang="en-US" sz="2400" dirty="0"/>
              <a:t>		&lt;form </a:t>
            </a:r>
            <a:r>
              <a:rPr lang="en-US" sz="2400" dirty="0" err="1"/>
              <a:t>className</a:t>
            </a:r>
            <a:r>
              <a:rPr lang="en-US" sz="2400" dirty="0"/>
              <a:t>="tesla-battery"&gt;</a:t>
            </a:r>
            <a:br>
              <a:rPr lang="en-US" sz="2400" dirty="0"/>
            </a:br>
            <a:r>
              <a:rPr lang="en-US" sz="2400" dirty="0"/>
              <a:t>			&lt;h1&gt;Range Per Charge&lt;/h1&gt;</a:t>
            </a:r>
            <a:br>
              <a:rPr lang="en-US" sz="2400" dirty="0"/>
            </a:br>
            <a:r>
              <a:rPr lang="en-US" sz="2400" dirty="0"/>
              <a:t>			&lt;</a:t>
            </a:r>
            <a:r>
              <a:rPr lang="en-US" sz="2400" dirty="0" err="1"/>
              <a:t>TeslaCar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rgbClr val="FFFF00"/>
                </a:solidFill>
              </a:rPr>
              <a:t>wheelsize</a:t>
            </a:r>
            <a:r>
              <a:rPr lang="en-US" sz="2400" dirty="0"/>
              <a:t>={</a:t>
            </a:r>
            <a:r>
              <a:rPr lang="en-US" sz="2400" dirty="0" err="1"/>
              <a:t>config.wheels</a:t>
            </a:r>
            <a:r>
              <a:rPr lang="en-US" sz="2400" dirty="0"/>
              <a:t>}/&gt;</a:t>
            </a:r>
            <a:br>
              <a:rPr lang="en-US" sz="2400" dirty="0"/>
            </a:br>
            <a:r>
              <a:rPr lang="en-US" sz="2400" dirty="0"/>
              <a:t>		&lt;/form&gt;</a:t>
            </a:r>
            <a:br>
              <a:rPr lang="en-US" sz="2400" dirty="0"/>
            </a:br>
            <a:r>
              <a:rPr lang="en-US" sz="2400" dirty="0"/>
              <a:t>		)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078023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8E737-ABA6-354D-BA8E-A7FE75047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94FE4-ECDF-344D-B325-40DED557FA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/>
              <a:t>carstats</a:t>
            </a:r>
            <a:r>
              <a:rPr lang="en-US" b="1" dirty="0"/>
              <a:t> (object array)</a:t>
            </a:r>
            <a:r>
              <a:rPr lang="en-US" dirty="0"/>
              <a:t> : An array of battery numerical value objects ​by car model according to the currently selected condition value (speed, temperature, climate, wheel)</a:t>
            </a:r>
          </a:p>
          <a:p>
            <a:r>
              <a:rPr lang="en-US" b="1" dirty="0"/>
              <a:t>config (object)</a:t>
            </a:r>
            <a:r>
              <a:rPr lang="en-US" dirty="0"/>
              <a:t>: Currently selected conditions object (speed: 55, temperature: 20, climate: </a:t>
            </a:r>
            <a:r>
              <a:rPr lang="en-US" dirty="0" err="1"/>
              <a:t>aricon</a:t>
            </a:r>
            <a:r>
              <a:rPr lang="en-US" dirty="0"/>
              <a:t> on, wheel: 19)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2418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87D25-E65B-3E4D-862E-43BC3DA5C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25C588-02FE-1943-9496-8C38276C65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2A1887-059C-1D46-BB3A-23CA84BF6E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5098" y="254001"/>
            <a:ext cx="8925902" cy="920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7473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7AC3A-ED0A-004D-884C-829B6D29B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App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B68084-EB7F-6E40-BFF4-D4BD6EB18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3533774"/>
            <a:ext cx="11137275" cy="4781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1846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04CED-F841-BE49-9EAB-5F30F307C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b="1" dirty="0"/>
            </a:br>
            <a:br>
              <a:rPr lang="en-US" b="1" dirty="0"/>
            </a:br>
            <a:r>
              <a:rPr lang="en-US" b="1" dirty="0">
                <a:solidFill>
                  <a:schemeClr val="bg1"/>
                </a:solidFill>
              </a:rPr>
              <a:t>Tesla Battery Service</a:t>
            </a:r>
            <a:br>
              <a:rPr lang="en-US" dirty="0"/>
            </a:b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F8B01-110E-7B4E-A911-C0E775672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80" y="3166533"/>
            <a:ext cx="11216640" cy="464142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Provides the data</a:t>
            </a:r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err="1">
                <a:solidFill>
                  <a:schemeClr val="bg1"/>
                </a:solidFill>
              </a:rPr>
              <a:t>tesla_models</a:t>
            </a:r>
            <a:r>
              <a:rPr lang="en-US" b="1" dirty="0">
                <a:solidFill>
                  <a:srgbClr val="00B050"/>
                </a:solidFill>
              </a:rPr>
              <a:t> </a:t>
            </a:r>
            <a:r>
              <a:rPr lang="en-US" dirty="0"/>
              <a:t>= </a:t>
            </a:r>
            <a:r>
              <a:rPr lang="en-US" b="1" dirty="0">
                <a:solidFill>
                  <a:schemeClr val="accent2"/>
                </a:solidFill>
              </a:rPr>
              <a:t>'60', '60D', '75', '75D', '90D', 'P100D’</a:t>
            </a:r>
          </a:p>
          <a:p>
            <a:endParaRPr lang="en-US" b="1" dirty="0"/>
          </a:p>
          <a:p>
            <a:endParaRPr lang="en-US" b="1" dirty="0">
              <a:solidFill>
                <a:schemeClr val="accent2"/>
              </a:solidFill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58FB88-3572-9F4D-861E-8428DEE46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4303" y="5147734"/>
            <a:ext cx="3310497" cy="3413760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266B145-1980-274B-87D6-044F22E7AA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548594"/>
              </p:ext>
            </p:extLst>
          </p:nvPr>
        </p:nvGraphicFramePr>
        <p:xfrm>
          <a:off x="0" y="6059961"/>
          <a:ext cx="9300083" cy="247091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300083">
                  <a:extLst>
                    <a:ext uri="{9D8B030D-6E8A-4147-A177-3AD203B41FA5}">
                      <a16:colId xmlns:a16="http://schemas.microsoft.com/office/drawing/2014/main" val="2200094965"/>
                    </a:ext>
                  </a:extLst>
                </a:gridCol>
              </a:tblGrid>
              <a:tr h="2470912">
                <a:tc>
                  <a:txBody>
                    <a:bodyPr/>
                    <a:lstStyle/>
                    <a:p>
                      <a:pPr marL="1371600" lvl="3" indent="0">
                        <a:buNone/>
                      </a:pP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Models </a:t>
                      </a:r>
                    </a:p>
                    <a:p>
                      <a:pPr marL="1371600" lvl="3" indent="0">
                        <a:buNone/>
                      </a:pP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             –&gt; </a:t>
                      </a:r>
                      <a:r>
                        <a:rPr lang="en-US" sz="2300" b="1" dirty="0" err="1">
                          <a:solidFill>
                            <a:srgbClr val="C00000"/>
                          </a:solidFill>
                        </a:rPr>
                        <a:t>wheelsize</a:t>
                      </a: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   </a:t>
                      </a:r>
                    </a:p>
                    <a:p>
                      <a:pPr marL="1371600" lvl="3" indent="0">
                        <a:buNone/>
                      </a:pP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                             –&gt; climate  </a:t>
                      </a:r>
                    </a:p>
                    <a:p>
                      <a:pPr marL="1371600" lvl="3" indent="0">
                        <a:buNone/>
                      </a:pP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                                             –&gt; speed </a:t>
                      </a:r>
                    </a:p>
                    <a:p>
                      <a:pPr marL="1371600" lvl="3" indent="0">
                        <a:buNone/>
                      </a:pPr>
                      <a:r>
                        <a:rPr lang="en-US" sz="2300" b="1" dirty="0">
                          <a:solidFill>
                            <a:srgbClr val="C00000"/>
                          </a:solidFill>
                          <a:sym typeface="Wingdings" pitchFamily="2" charset="2"/>
                        </a:rPr>
                        <a:t>                                                           --&gt;</a:t>
                      </a: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en-US" sz="2300" b="1" dirty="0" err="1">
                          <a:solidFill>
                            <a:srgbClr val="C00000"/>
                          </a:solidFill>
                        </a:rPr>
                        <a:t>temparature</a:t>
                      </a:r>
                      <a:endParaRPr lang="en-US" sz="2300" b="1" dirty="0">
                        <a:solidFill>
                          <a:srgbClr val="C00000"/>
                        </a:solidFill>
                      </a:endParaRPr>
                    </a:p>
                    <a:p>
                      <a:endParaRPr lang="en-US" sz="1500" dirty="0"/>
                    </a:p>
                  </a:txBody>
                  <a:tcPr marL="97536" marR="97536" marT="48768" marB="48768"/>
                </a:tc>
                <a:extLst>
                  <a:ext uri="{0D108BD9-81ED-4DB2-BD59-A6C34878D82A}">
                    <a16:rowId xmlns:a16="http://schemas.microsoft.com/office/drawing/2014/main" val="38388786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80449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51ED8-0A0B-BC49-BAC8-C960731E9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1151467"/>
            <a:ext cx="11216640" cy="1413934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Exercise: check Tesla Battery Service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8C3D479-AE99-5C44-B6FB-9F7EE6805A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2549" y="3140638"/>
            <a:ext cx="9579702" cy="5074249"/>
          </a:xfrm>
        </p:spPr>
      </p:pic>
    </p:spTree>
    <p:extLst>
      <p:ext uri="{BB962C8B-B14F-4D97-AF65-F5344CB8AC3E}">
        <p14:creationId xmlns:p14="http://schemas.microsoft.com/office/powerpoint/2010/main" val="1409285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7254C-88BF-3444-B3F8-64C8D9581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State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99BE3-CC7C-384C-8A32-1601FA0AA6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920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pPr marL="180975" indent="0">
              <a:buNone/>
            </a:pPr>
            <a:endParaRPr lang="en-US" b="1" dirty="0"/>
          </a:p>
          <a:p>
            <a:pPr marL="180975" indent="0">
              <a:buNone/>
            </a:pPr>
            <a:endParaRPr lang="en-US" b="1" dirty="0"/>
          </a:p>
          <a:p>
            <a:pPr marL="180975" indent="0" algn="ctr">
              <a:buNone/>
            </a:pPr>
            <a:r>
              <a:rPr lang="en-US" b="1" dirty="0"/>
              <a:t>Building Tesla’s Battery Range Calculator</a:t>
            </a:r>
          </a:p>
          <a:p>
            <a:pPr marL="180975" indent="0" algn="ctr">
              <a:buNone/>
            </a:pPr>
            <a:r>
              <a:rPr lang="en-US" b="1" dirty="0"/>
              <a:t> with ReactJS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2585" y="1730830"/>
            <a:ext cx="3559628" cy="266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Changing State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48334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/>
              <a:t>Do not! Change</a:t>
            </a:r>
            <a:r>
              <a:rPr lang="en-US" dirty="0"/>
              <a:t> state with: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>
                <a:solidFill>
                  <a:srgbClr val="FF0000"/>
                </a:solidFill>
              </a:rPr>
              <a:t>newState</a:t>
            </a: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sz="4400" b="1" i="1" dirty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Use: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  </a:t>
            </a:r>
            <a:r>
              <a:rPr lang="en-US" sz="4400" b="1" i="1" dirty="0" err="1">
                <a:solidFill>
                  <a:srgbClr val="00B0F0"/>
                </a:solidFill>
              </a:rPr>
              <a:t>this.setState</a:t>
            </a:r>
            <a:r>
              <a:rPr lang="en-US" sz="4400" b="1" i="1" dirty="0">
                <a:solidFill>
                  <a:srgbClr val="00B0F0"/>
                </a:solidFill>
              </a:rPr>
              <a:t>( { </a:t>
            </a:r>
            <a:r>
              <a:rPr lang="mr-IN" sz="4400" b="1" i="1" dirty="0">
                <a:solidFill>
                  <a:srgbClr val="00B0F0"/>
                </a:solidFill>
              </a:rPr>
              <a:t>…</a:t>
            </a:r>
            <a:r>
              <a:rPr lang="nl-NL" sz="4400" b="1" i="1" dirty="0">
                <a:solidFill>
                  <a:srgbClr val="00B0F0"/>
                </a:solidFill>
              </a:rPr>
              <a:t> </a:t>
            </a:r>
            <a:r>
              <a:rPr lang="en-US" sz="4400" b="1" i="1" dirty="0">
                <a:solidFill>
                  <a:srgbClr val="00B0F0"/>
                </a:solidFill>
              </a:rPr>
              <a:t>} )</a:t>
            </a:r>
          </a:p>
          <a:p>
            <a:pPr lvl="0" algn="ctr">
              <a:spcBef>
                <a:spcPts val="0"/>
              </a:spcBef>
              <a:buNone/>
            </a:pPr>
            <a:endParaRPr lang="en-US" sz="4400" b="1" i="1" dirty="0">
              <a:solidFill>
                <a:srgbClr val="FFC000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887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EE8D00-41B7-494E-9BD7-4D920D10C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195944"/>
            <a:ext cx="11099799" cy="9557656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/>
              <a:t>class </a:t>
            </a:r>
            <a:r>
              <a:rPr lang="en-US" sz="3200" b="1" i="1" dirty="0" err="1">
                <a:solidFill>
                  <a:srgbClr val="00B0F0"/>
                </a:solidFill>
              </a:rPr>
              <a:t>W</a:t>
            </a:r>
            <a:r>
              <a:rPr lang="en-US" sz="2400" i="1" dirty="0" err="1">
                <a:solidFill>
                  <a:srgbClr val="00B0F0"/>
                </a:solidFill>
              </a:rPr>
              <a:t>elcome</a:t>
            </a:r>
            <a:r>
              <a:rPr lang="en-US" sz="2400" b="1" i="1" dirty="0" err="1">
                <a:solidFill>
                  <a:srgbClr val="00B0F0"/>
                </a:solidFill>
              </a:rPr>
              <a:t>Statefull</a:t>
            </a:r>
            <a:r>
              <a:rPr lang="en-US" sz="2400" b="1" dirty="0"/>
              <a:t> </a:t>
            </a:r>
            <a:r>
              <a:rPr lang="en-US" sz="2400" dirty="0"/>
              <a:t>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constructor(){</a:t>
            </a:r>
            <a:br>
              <a:rPr lang="en-US" sz="2400" dirty="0"/>
            </a:br>
            <a:r>
              <a:rPr lang="en-US" sz="2400" dirty="0"/>
              <a:t>		super();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dirty="0" err="1">
                <a:solidFill>
                  <a:srgbClr val="00B0F0"/>
                </a:solidFill>
              </a:rPr>
              <a:t>this.state</a:t>
            </a:r>
            <a:r>
              <a:rPr lang="en-US" sz="2400" dirty="0"/>
              <a:t> = {</a:t>
            </a:r>
            <a:br>
              <a:rPr lang="en-US" sz="2400" dirty="0"/>
            </a:br>
            <a:r>
              <a:rPr lang="en-US" sz="2400" dirty="0"/>
              <a:t>			message: "</a:t>
            </a:r>
            <a:r>
              <a:rPr lang="en-US" sz="2400" dirty="0">
                <a:solidFill>
                  <a:schemeClr val="tx1"/>
                </a:solidFill>
                <a:highlight>
                  <a:srgbClr val="FFFF00"/>
                </a:highlight>
              </a:rPr>
              <a:t>my friend !</a:t>
            </a:r>
            <a:r>
              <a:rPr lang="en-US" sz="2400" dirty="0"/>
              <a:t>!"</a:t>
            </a:r>
            <a:br>
              <a:rPr lang="en-US" sz="2400" dirty="0"/>
            </a:br>
            <a:r>
              <a:rPr lang="en-US" sz="2400" dirty="0"/>
              <a:t>		};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>
                <a:solidFill>
                  <a:srgbClr val="00B0F0"/>
                </a:solidFill>
              </a:rPr>
              <a:t>render( ) </a:t>
            </a:r>
            <a:r>
              <a:rPr lang="en-US" sz="2400" dirty="0"/>
              <a:t>{</a:t>
            </a:r>
            <a:br>
              <a:rPr lang="en-US" sz="2400" dirty="0"/>
            </a:br>
            <a:r>
              <a:rPr lang="en-US" sz="2400" dirty="0"/>
              <a:t>		return &lt;h1&gt;</a:t>
            </a:r>
            <a:r>
              <a:rPr lang="en-US" sz="2400" dirty="0">
                <a:solidFill>
                  <a:schemeClr val="tx1"/>
                </a:solidFill>
                <a:highlight>
                  <a:srgbClr val="FFFF00"/>
                </a:highlight>
              </a:rPr>
              <a:t>Hello</a:t>
            </a:r>
            <a:r>
              <a:rPr lang="en-US" sz="2400" dirty="0"/>
              <a:t> {</a:t>
            </a:r>
            <a:r>
              <a:rPr lang="en-US" sz="2400" dirty="0" err="1">
                <a:solidFill>
                  <a:srgbClr val="00B0F0"/>
                </a:solidFill>
              </a:rPr>
              <a:t>this.state.message</a:t>
            </a:r>
            <a:r>
              <a:rPr lang="en-US" sz="2400" dirty="0"/>
              <a:t>}!&lt;/h1&gt;;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0CBE96-6553-364D-B08A-AB3CEC82B7B0}"/>
              </a:ext>
            </a:extLst>
          </p:cNvPr>
          <p:cNvSpPr txBox="1"/>
          <p:nvPr/>
        </p:nvSpPr>
        <p:spPr>
          <a:xfrm>
            <a:off x="9437915" y="6041570"/>
            <a:ext cx="2400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2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2048D91-BA8F-2940-9A89-D4E8D2029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122" y="8195129"/>
            <a:ext cx="35179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4174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3BC31-98E4-8C40-9B67-4FF751A16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12271"/>
            <a:ext cx="11099799" cy="9258299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/>
              <a:t>class </a:t>
            </a:r>
            <a:r>
              <a:rPr lang="en-US" sz="3200" b="1" i="1" dirty="0" err="1">
                <a:solidFill>
                  <a:srgbClr val="00B0F0"/>
                </a:solidFill>
              </a:rPr>
              <a:t>W</a:t>
            </a:r>
            <a:r>
              <a:rPr lang="en-US" sz="2400" i="1" dirty="0" err="1">
                <a:solidFill>
                  <a:srgbClr val="00B0F0"/>
                </a:solidFill>
              </a:rPr>
              <a:t>elcome</a:t>
            </a:r>
            <a:r>
              <a:rPr lang="en-US" sz="2400" b="1" i="1" dirty="0" err="1">
                <a:solidFill>
                  <a:srgbClr val="00B0F0"/>
                </a:solidFill>
              </a:rPr>
              <a:t>Statefull</a:t>
            </a:r>
            <a:r>
              <a:rPr lang="en-US" sz="2400" dirty="0"/>
              <a:t> 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constructor(){</a:t>
            </a:r>
            <a:br>
              <a:rPr lang="en-US" sz="2400" dirty="0"/>
            </a:br>
            <a:r>
              <a:rPr lang="en-US" sz="2400" dirty="0"/>
              <a:t>		super();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dirty="0" err="1">
                <a:solidFill>
                  <a:srgbClr val="00B0F0"/>
                </a:solidFill>
              </a:rPr>
              <a:t>this.state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/>
              <a:t>= {</a:t>
            </a:r>
            <a:br>
              <a:rPr lang="en-US" sz="2400" dirty="0"/>
            </a:br>
            <a:r>
              <a:rPr lang="en-US" sz="2400" dirty="0"/>
              <a:t>			message: "</a:t>
            </a:r>
            <a:r>
              <a:rPr lang="en-US" sz="2400" dirty="0">
                <a:solidFill>
                  <a:schemeClr val="bg1"/>
                </a:solidFill>
              </a:rPr>
              <a:t>my friend !</a:t>
            </a:r>
            <a:r>
              <a:rPr lang="en-US" sz="2400" dirty="0"/>
              <a:t>"</a:t>
            </a:r>
            <a:br>
              <a:rPr lang="en-US" sz="2400" dirty="0"/>
            </a:br>
            <a:r>
              <a:rPr lang="en-US" sz="2400" dirty="0"/>
              <a:t>		};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this.updateMessage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=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this.updateMessage.bind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(this);</a:t>
            </a:r>
            <a:br>
              <a:rPr lang="en-US" sz="2400" b="1" dirty="0"/>
            </a:br>
            <a:r>
              <a:rPr lang="en-US" sz="2400" b="1" dirty="0"/>
              <a:t>	</a:t>
            </a:r>
            <a:r>
              <a:rPr lang="en-US" sz="2400" dirty="0"/>
              <a:t>}</a:t>
            </a:r>
            <a:r>
              <a:rPr lang="en-US" sz="2400" b="1" dirty="0"/>
              <a:t> </a:t>
            </a:r>
          </a:p>
          <a:p>
            <a:pPr marL="180975" indent="0">
              <a:buNone/>
            </a:pPr>
            <a:r>
              <a:rPr lang="en-US" sz="2400" b="1" dirty="0"/>
              <a:t>	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updateMessage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( ) </a:t>
            </a:r>
            <a:r>
              <a:rPr lang="en-US" sz="2400" b="1" dirty="0"/>
              <a:t>{</a:t>
            </a:r>
            <a:br>
              <a:rPr lang="en-US" sz="2400" b="1" dirty="0"/>
            </a:br>
            <a:r>
              <a:rPr lang="en-US" sz="2400" b="1" dirty="0"/>
              <a:t>		</a:t>
            </a:r>
            <a:r>
              <a:rPr lang="en-US" sz="2400" b="1" dirty="0" err="1">
                <a:solidFill>
                  <a:srgbClr val="00B0F0"/>
                </a:solidFill>
                <a:highlight>
                  <a:srgbClr val="FFFF00"/>
                </a:highlight>
              </a:rPr>
              <a:t>this.setState</a:t>
            </a:r>
            <a:r>
              <a:rPr lang="en-US" sz="2400" b="1" dirty="0"/>
              <a:t>({</a:t>
            </a:r>
            <a:br>
              <a:rPr lang="en-US" sz="2400" b="1" dirty="0"/>
            </a:br>
            <a:r>
              <a:rPr lang="en-US" sz="2400" b="1" dirty="0"/>
              <a:t>			message: "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my friend (from </a:t>
            </a:r>
            <a:r>
              <a:rPr lang="en-US" sz="2400" b="1" i="1" dirty="0">
                <a:solidFill>
                  <a:srgbClr val="0070C0"/>
                </a:solidFill>
                <a:highlight>
                  <a:srgbClr val="FFFF00"/>
                </a:highlight>
              </a:rPr>
              <a:t>changed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state)!</a:t>
            </a:r>
            <a:r>
              <a:rPr lang="en-US" sz="2400" b="1" dirty="0">
                <a:solidFill>
                  <a:schemeClr val="tx1"/>
                </a:solidFill>
              </a:rPr>
              <a:t>"</a:t>
            </a:r>
            <a:br>
              <a:rPr lang="en-US" sz="2400" b="1" dirty="0"/>
            </a:br>
            <a:r>
              <a:rPr lang="en-US" sz="2400" b="1" dirty="0"/>
              <a:t>		});</a:t>
            </a:r>
            <a:br>
              <a:rPr lang="en-US" sz="2400" b="1" dirty="0"/>
            </a:br>
            <a:r>
              <a:rPr lang="en-US" sz="2400" b="1" dirty="0"/>
              <a:t>	} </a:t>
            </a:r>
          </a:p>
          <a:p>
            <a:pPr marL="180975" indent="0">
              <a:buNone/>
            </a:pPr>
            <a:r>
              <a:rPr lang="en-US" sz="2400" b="1" dirty="0"/>
              <a:t>	</a:t>
            </a:r>
            <a:r>
              <a:rPr lang="en-US" sz="2400" dirty="0">
                <a:solidFill>
                  <a:srgbClr val="00B0F0"/>
                </a:solidFill>
              </a:rPr>
              <a:t>render( )</a:t>
            </a:r>
            <a:r>
              <a:rPr lang="en-US" sz="2400" dirty="0"/>
              <a:t> {</a:t>
            </a:r>
            <a:br>
              <a:rPr lang="en-US" sz="2400" dirty="0"/>
            </a:br>
            <a:r>
              <a:rPr lang="en-US" sz="2400" dirty="0"/>
              <a:t>		return &lt;h1&gt;Hello {</a:t>
            </a:r>
            <a:r>
              <a:rPr lang="en-US" sz="2400" dirty="0" err="1">
                <a:solidFill>
                  <a:srgbClr val="00B0F0"/>
                </a:solidFill>
              </a:rPr>
              <a:t>this.state.message</a:t>
            </a:r>
            <a:r>
              <a:rPr lang="en-US" sz="2400" dirty="0"/>
              <a:t>}!&lt;/h1&gt;;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346759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3BC31-98E4-8C40-9B67-4FF751A16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12271"/>
            <a:ext cx="11099799" cy="9258299"/>
          </a:xfrm>
        </p:spPr>
        <p:txBody>
          <a:bodyPr/>
          <a:lstStyle/>
          <a:p>
            <a:pPr marL="180975" indent="0">
              <a:buNone/>
            </a:pPr>
            <a:r>
              <a:rPr lang="en-US" sz="2000" dirty="0"/>
              <a:t>class </a:t>
            </a:r>
            <a:r>
              <a:rPr lang="en-US" sz="2000" b="1" i="1" dirty="0" err="1">
                <a:solidFill>
                  <a:srgbClr val="00B0F0"/>
                </a:solidFill>
              </a:rPr>
              <a:t>W</a:t>
            </a:r>
            <a:r>
              <a:rPr lang="en-US" sz="2000" i="1" dirty="0" err="1">
                <a:solidFill>
                  <a:srgbClr val="00B0F0"/>
                </a:solidFill>
              </a:rPr>
              <a:t>elcome</a:t>
            </a:r>
            <a:r>
              <a:rPr lang="en-US" sz="2000" b="1" i="1" dirty="0" err="1">
                <a:solidFill>
                  <a:srgbClr val="00B0F0"/>
                </a:solidFill>
              </a:rPr>
              <a:t>Statefull</a:t>
            </a:r>
            <a:r>
              <a:rPr lang="en-US" sz="2000" dirty="0"/>
              <a:t> 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	constructor(){</a:t>
            </a:r>
            <a:br>
              <a:rPr lang="en-US" sz="2000" dirty="0"/>
            </a:br>
            <a:r>
              <a:rPr lang="en-US" sz="2000" dirty="0"/>
              <a:t>		super();</a:t>
            </a:r>
            <a:br>
              <a:rPr lang="en-US" sz="2000" dirty="0"/>
            </a:br>
            <a:r>
              <a:rPr lang="en-US" sz="2000" dirty="0"/>
              <a:t>		</a:t>
            </a:r>
            <a:r>
              <a:rPr lang="en-US" sz="2000" dirty="0" err="1">
                <a:solidFill>
                  <a:srgbClr val="00B0F0"/>
                </a:solidFill>
              </a:rPr>
              <a:t>this.state</a:t>
            </a:r>
            <a:r>
              <a:rPr lang="en-US" sz="2000" dirty="0">
                <a:solidFill>
                  <a:srgbClr val="00B0F0"/>
                </a:solidFill>
              </a:rPr>
              <a:t> </a:t>
            </a:r>
            <a:r>
              <a:rPr lang="en-US" sz="2000" dirty="0"/>
              <a:t>= {</a:t>
            </a:r>
            <a:br>
              <a:rPr lang="en-US" sz="2000" dirty="0"/>
            </a:br>
            <a:r>
              <a:rPr lang="en-US" sz="2000" dirty="0"/>
              <a:t>			message: "</a:t>
            </a:r>
            <a:r>
              <a:rPr lang="en-US" sz="2000" dirty="0">
                <a:solidFill>
                  <a:schemeClr val="bg1"/>
                </a:solidFill>
              </a:rPr>
              <a:t>my friend !"</a:t>
            </a:r>
            <a:br>
              <a:rPr lang="en-US" sz="2000" dirty="0"/>
            </a:br>
            <a:r>
              <a:rPr lang="en-US" sz="2000" dirty="0"/>
              <a:t>		};</a:t>
            </a:r>
            <a:br>
              <a:rPr lang="en-US" sz="2000" dirty="0"/>
            </a:br>
            <a:r>
              <a:rPr lang="en-US" sz="2000" dirty="0"/>
              <a:t>		</a:t>
            </a:r>
            <a:r>
              <a:rPr lang="en-US" sz="2000" b="1" dirty="0" err="1"/>
              <a:t>this.updateMessage</a:t>
            </a:r>
            <a:r>
              <a:rPr lang="en-US" sz="2000" b="1" dirty="0"/>
              <a:t> = </a:t>
            </a:r>
            <a:r>
              <a:rPr lang="en-US" sz="2000" b="1" dirty="0" err="1"/>
              <a:t>this.updateMessage.bind</a:t>
            </a:r>
            <a:r>
              <a:rPr lang="en-US" sz="2000" b="1" dirty="0"/>
              <a:t>(this);</a:t>
            </a:r>
            <a:br>
              <a:rPr lang="en-US" sz="2000" b="1" dirty="0"/>
            </a:br>
            <a:r>
              <a:rPr lang="en-US" sz="2000" b="1" dirty="0"/>
              <a:t>	</a:t>
            </a:r>
            <a:r>
              <a:rPr lang="en-US" sz="2000" dirty="0"/>
              <a:t>}</a:t>
            </a:r>
            <a:r>
              <a:rPr lang="en-US" sz="2000" b="1" dirty="0"/>
              <a:t> </a:t>
            </a:r>
          </a:p>
          <a:p>
            <a:pPr marL="180975" indent="0">
              <a:buNone/>
            </a:pPr>
            <a:r>
              <a:rPr lang="en-US" sz="2000" b="1" dirty="0"/>
              <a:t>	</a:t>
            </a:r>
            <a:r>
              <a:rPr lang="en-US" sz="2000" b="1" dirty="0" err="1"/>
              <a:t>updateMessage</a:t>
            </a:r>
            <a:r>
              <a:rPr lang="en-US" sz="2000" b="1" dirty="0"/>
              <a:t>() {</a:t>
            </a:r>
            <a:br>
              <a:rPr lang="en-US" sz="2000" b="1" dirty="0"/>
            </a:br>
            <a:r>
              <a:rPr lang="en-US" sz="2000" b="1" dirty="0"/>
              <a:t>		</a:t>
            </a:r>
            <a:r>
              <a:rPr lang="en-US" sz="2000" b="1" dirty="0" err="1">
                <a:solidFill>
                  <a:srgbClr val="00B0F0"/>
                </a:solidFill>
              </a:rPr>
              <a:t>this.setState</a:t>
            </a:r>
            <a:r>
              <a:rPr lang="en-US" sz="2000" b="1" dirty="0"/>
              <a:t>({</a:t>
            </a:r>
            <a:br>
              <a:rPr lang="en-US" sz="2000" b="1" dirty="0"/>
            </a:br>
            <a:r>
              <a:rPr lang="en-US" sz="2000" b="1" dirty="0"/>
              <a:t>			message: "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my friend (from </a:t>
            </a:r>
            <a:r>
              <a:rPr lang="en-US" sz="2000" b="1" i="1" dirty="0">
                <a:solidFill>
                  <a:srgbClr val="0070C0"/>
                </a:solidFill>
                <a:highlight>
                  <a:srgbClr val="FFFF00"/>
                </a:highlight>
              </a:rPr>
              <a:t>changed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 state)!</a:t>
            </a:r>
            <a:r>
              <a:rPr lang="en-US" sz="2000" b="1" dirty="0">
                <a:solidFill>
                  <a:schemeClr val="tx1"/>
                </a:solidFill>
              </a:rPr>
              <a:t>"</a:t>
            </a:r>
            <a:br>
              <a:rPr lang="en-US" sz="2000" b="1" dirty="0"/>
            </a:br>
            <a:r>
              <a:rPr lang="en-US" sz="2000" b="1" dirty="0"/>
              <a:t>		});</a:t>
            </a:r>
            <a:br>
              <a:rPr lang="en-US" sz="2000" b="1" dirty="0"/>
            </a:br>
            <a:r>
              <a:rPr lang="en-US" sz="2000" b="1" dirty="0"/>
              <a:t>	} </a:t>
            </a:r>
          </a:p>
          <a:p>
            <a:pPr marL="180975" indent="0">
              <a:buNone/>
            </a:pPr>
            <a:r>
              <a:rPr lang="en-US" sz="2000" b="1" dirty="0"/>
              <a:t>	</a:t>
            </a:r>
            <a:r>
              <a:rPr lang="en-US" sz="2000" dirty="0"/>
              <a:t> </a:t>
            </a:r>
            <a:r>
              <a:rPr lang="en-US" sz="2000" b="1" dirty="0">
                <a:solidFill>
                  <a:srgbClr val="00B0F0"/>
                </a:solidFill>
              </a:rPr>
              <a:t>render( ) </a:t>
            </a:r>
            <a:r>
              <a:rPr lang="en-US" sz="2000" dirty="0"/>
              <a:t>{</a:t>
            </a:r>
            <a:br>
              <a:rPr lang="en-US" sz="2000" dirty="0"/>
            </a:br>
            <a:r>
              <a:rPr lang="en-US" sz="2000" dirty="0"/>
              <a:t>		return (</a:t>
            </a:r>
            <a:br>
              <a:rPr lang="en-US" sz="2000" dirty="0"/>
            </a:br>
            <a:r>
              <a:rPr lang="en-US" sz="2000" dirty="0"/>
              <a:t>		&lt;div&gt;</a:t>
            </a:r>
            <a:br>
              <a:rPr lang="en-US" sz="2000" dirty="0"/>
            </a:br>
            <a:r>
              <a:rPr lang="en-US" sz="2000" dirty="0"/>
              <a:t>			&lt;h1&gt;Hello {</a:t>
            </a:r>
            <a:r>
              <a:rPr lang="en-US" sz="2000" dirty="0" err="1">
                <a:solidFill>
                  <a:srgbClr val="00B0F0"/>
                </a:solidFill>
              </a:rPr>
              <a:t>this.state.message</a:t>
            </a:r>
            <a:r>
              <a:rPr lang="en-US" sz="2000" dirty="0"/>
              <a:t>}!&lt;/h1&gt;</a:t>
            </a:r>
            <a:br>
              <a:rPr lang="en-US" sz="2000" dirty="0"/>
            </a:br>
            <a:r>
              <a:rPr lang="en-US" sz="2000" dirty="0"/>
              <a:t>			&lt;button 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onClick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=</a:t>
            </a:r>
            <a:r>
              <a:rPr lang="en-US" sz="2000" b="1" dirty="0"/>
              <a:t>{</a:t>
            </a:r>
            <a:r>
              <a:rPr lang="en-US" sz="2000" b="1" dirty="0" err="1"/>
              <a:t>this.updateMessage</a:t>
            </a:r>
            <a:r>
              <a:rPr lang="en-US" sz="2000" b="1" dirty="0"/>
              <a:t>}</a:t>
            </a:r>
            <a:r>
              <a:rPr lang="en-US" sz="2000" dirty="0"/>
              <a:t>&gt;</a:t>
            </a:r>
            <a:r>
              <a:rPr lang="en-US" sz="2000" dirty="0">
                <a:solidFill>
                  <a:schemeClr val="tx1"/>
                </a:solidFill>
                <a:highlight>
                  <a:srgbClr val="FFFF00"/>
                </a:highlight>
              </a:rPr>
              <a:t>Click me!&lt;</a:t>
            </a:r>
            <a:r>
              <a:rPr lang="en-US" sz="2000" dirty="0">
                <a:highlight>
                  <a:srgbClr val="FFFF00"/>
                </a:highlight>
              </a:rPr>
              <a:t>/</a:t>
            </a:r>
            <a:r>
              <a:rPr lang="en-US" sz="2000" dirty="0"/>
              <a:t>button&gt;</a:t>
            </a:r>
            <a:br>
              <a:rPr lang="en-US" sz="2000" dirty="0"/>
            </a:br>
            <a:r>
              <a:rPr lang="en-US" sz="2000" dirty="0"/>
              <a:t>		&lt;/div&gt; </a:t>
            </a:r>
            <a:br>
              <a:rPr lang="en-US" sz="2000" dirty="0"/>
            </a:br>
            <a:r>
              <a:rPr lang="en-US" sz="2000" dirty="0"/>
              <a:t>		)	</a:t>
            </a:r>
            <a:br>
              <a:rPr lang="en-US" sz="2000" dirty="0"/>
            </a:br>
            <a:r>
              <a:rPr lang="en-US" sz="2000" dirty="0"/>
              <a:t>	}</a:t>
            </a:r>
            <a:br>
              <a:rPr lang="en-US" sz="2000" dirty="0"/>
            </a:br>
            <a:r>
              <a:rPr lang="en-US" sz="2000" dirty="0"/>
              <a:t>}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1B53EF-CB1D-244D-B9B9-3D0D5E2165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645" y="8301955"/>
            <a:ext cx="6990443" cy="1168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4634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2822A-499D-0D49-9417-ED990AAB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C1EE0-8267-B04F-B13E-93D9090E5F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9EA564-6DED-864E-829A-625D6BE63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0" y="4178300"/>
            <a:ext cx="83566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9406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11099799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class </a:t>
            </a:r>
            <a:r>
              <a:rPr lang="en-US" sz="1600" dirty="0" err="1"/>
              <a:t>TeslaBattery</a:t>
            </a:r>
            <a:r>
              <a:rPr lang="en-US" sz="1600" dirty="0"/>
              <a:t> extends </a:t>
            </a:r>
            <a:r>
              <a:rPr lang="en-US" sz="1600" dirty="0" err="1"/>
              <a:t>React.Component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	constructor () {</a:t>
            </a:r>
            <a:br>
              <a:rPr lang="en-US" sz="1600" dirty="0"/>
            </a:br>
            <a:r>
              <a:rPr lang="en-US" sz="16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this.statsUpdate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 = 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this.statsUpdate.bind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(this);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FFFF00"/>
                </a:solidFill>
              </a:rPr>
              <a:t>		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 </a:t>
            </a:r>
            <a:r>
              <a:rPr lang="en-US" sz="1600" dirty="0"/>
              <a:t>= 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/>
              <a:t>: [],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>
                <a:solidFill>
                  <a:srgbClr val="FFFF00"/>
                </a:solidFill>
              </a:rPr>
              <a:t>config</a:t>
            </a:r>
            <a:r>
              <a:rPr lang="en-US" sz="1600" dirty="0"/>
              <a:t>: {</a:t>
            </a:r>
            <a:br>
              <a:rPr lang="en-US" sz="1600" dirty="0"/>
            </a:br>
            <a:r>
              <a:rPr lang="en-US" sz="1600" dirty="0"/>
              <a:t>				speed: 55,</a:t>
            </a:r>
            <a:br>
              <a:rPr lang="en-US" sz="1600" dirty="0"/>
            </a:br>
            <a:r>
              <a:rPr lang="en-US" sz="1600" dirty="0"/>
              <a:t>				temperature: 20,</a:t>
            </a:r>
            <a:br>
              <a:rPr lang="en-US" sz="1600" dirty="0"/>
            </a:br>
            <a:r>
              <a:rPr lang="en-US" sz="1600" dirty="0"/>
              <a:t>				climate: true,</a:t>
            </a:r>
            <a:br>
              <a:rPr lang="en-US" sz="1600" dirty="0"/>
            </a:br>
            <a:r>
              <a:rPr lang="en-US" sz="1600" dirty="0"/>
              <a:t>				wheels: 19</a:t>
            </a:r>
            <a:br>
              <a:rPr lang="en-US" sz="1600" dirty="0"/>
            </a:br>
            <a:r>
              <a:rPr lang="en-US" sz="1600" dirty="0"/>
              <a:t>			}</a:t>
            </a:r>
            <a:br>
              <a:rPr lang="en-US" sz="1600" dirty="0"/>
            </a:br>
            <a:r>
              <a:rPr lang="en-US" sz="1600" dirty="0"/>
              <a:t>		}</a:t>
            </a:r>
            <a:br>
              <a:rPr lang="en-US" sz="1600" dirty="0"/>
            </a:br>
            <a:r>
              <a:rPr lang="en-US" sz="1600" dirty="0"/>
              <a:t>    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</a:t>
            </a:r>
            <a:r>
              <a:rPr lang="en-US" sz="1600" b="1" dirty="0" err="1">
                <a:solidFill>
                  <a:srgbClr val="00B0F0"/>
                </a:solidFill>
              </a:rPr>
              <a:t>componentDidMount</a:t>
            </a:r>
            <a:r>
              <a:rPr lang="en-US" sz="1600" dirty="0"/>
              <a:t>()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b="1" dirty="0" err="1"/>
              <a:t>this.statsUpdate</a:t>
            </a:r>
            <a:r>
              <a:rPr lang="en-US" sz="1600" b="1" dirty="0"/>
              <a:t>();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b="1" dirty="0"/>
              <a:t>	</a:t>
            </a:r>
            <a:r>
              <a:rPr lang="en-US" sz="1600" b="1" dirty="0" err="1"/>
              <a:t>statsUpdate</a:t>
            </a:r>
            <a:r>
              <a:rPr lang="en-US" sz="1600" b="1" dirty="0"/>
              <a:t>( )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     		</a:t>
            </a:r>
            <a:r>
              <a:rPr lang="en-US" sz="1600" dirty="0" err="1"/>
              <a:t>const</a:t>
            </a:r>
            <a:r>
              <a:rPr lang="en-US" sz="1600" dirty="0"/>
              <a:t> </a:t>
            </a:r>
            <a:r>
              <a:rPr lang="en-US" sz="1600" dirty="0" err="1"/>
              <a:t>carModels</a:t>
            </a:r>
            <a:r>
              <a:rPr lang="en-US" sz="1600" dirty="0"/>
              <a:t> = ['60', '60D', '75', '75D', '90D'];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this.setState</a:t>
            </a:r>
            <a:r>
              <a:rPr lang="en-US" sz="1600" dirty="0"/>
              <a:t>({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>
                <a:solidFill>
                  <a:srgbClr val="FFFF00"/>
                </a:solidFill>
              </a:rPr>
              <a:t>:</a:t>
            </a:r>
            <a:r>
              <a:rPr lang="en-US" sz="1600" dirty="0"/>
              <a:t> </a:t>
            </a:r>
            <a:r>
              <a:rPr lang="en-US" sz="1600" dirty="0" err="1"/>
              <a:t>this.calculateStats</a:t>
            </a:r>
            <a:r>
              <a:rPr lang="en-US" sz="1600" dirty="0"/>
              <a:t>(</a:t>
            </a:r>
            <a:r>
              <a:rPr lang="en-US" sz="1600" dirty="0" err="1"/>
              <a:t>carModels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		}) </a:t>
            </a:r>
            <a:br>
              <a:rPr lang="en-US" sz="1600" dirty="0"/>
            </a:b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00B0F0"/>
                </a:solidFill>
              </a:rPr>
              <a:t>	render( ) </a:t>
            </a:r>
            <a:r>
              <a:rPr lang="en-US" sz="1600" dirty="0"/>
              <a:t>{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rgbClr val="FFFF00"/>
                </a:solidFill>
              </a:rPr>
              <a:t>const</a:t>
            </a:r>
            <a:r>
              <a:rPr lang="en-US" sz="1600" dirty="0">
                <a:solidFill>
                  <a:srgbClr val="FFFF00"/>
                </a:solidFill>
              </a:rPr>
              <a:t> { config } = 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;</a:t>
            </a:r>
            <a:br>
              <a:rPr lang="en-US" sz="1600" dirty="0">
                <a:solidFill>
                  <a:srgbClr val="FFFF00"/>
                </a:solidFill>
              </a:rPr>
            </a:br>
            <a:r>
              <a:rPr lang="en-US" sz="1600" dirty="0"/>
              <a:t>		return (</a:t>
            </a:r>
            <a:br>
              <a:rPr lang="en-US" sz="1600" dirty="0"/>
            </a:br>
            <a:r>
              <a:rPr lang="en-US" sz="1600" dirty="0"/>
              <a:t>			&lt;form </a:t>
            </a:r>
            <a:r>
              <a:rPr lang="en-US" sz="1600" dirty="0" err="1"/>
              <a:t>className</a:t>
            </a:r>
            <a:r>
              <a:rPr lang="en-US" sz="1600" dirty="0"/>
              <a:t>="tesla-battery"&gt;</a:t>
            </a:r>
            <a:br>
              <a:rPr lang="en-US" sz="1600" dirty="0"/>
            </a:br>
            <a:r>
              <a:rPr lang="en-US" sz="1600" dirty="0"/>
              <a:t>				&lt;h1&gt;Range Per Charge&lt;/h1&gt;</a:t>
            </a:r>
            <a:br>
              <a:rPr lang="en-US" sz="1600" dirty="0"/>
            </a:br>
            <a:r>
              <a:rPr lang="en-US" sz="1600" dirty="0"/>
              <a:t>				&lt;</a:t>
            </a:r>
            <a:r>
              <a:rPr lang="en-US" sz="1600" dirty="0" err="1"/>
              <a:t>TeslaCar</a:t>
            </a:r>
            <a:r>
              <a:rPr lang="en-US" sz="1600" dirty="0"/>
              <a:t> </a:t>
            </a:r>
            <a:r>
              <a:rPr lang="en-US" sz="1600" dirty="0" err="1">
                <a:solidFill>
                  <a:srgbClr val="FFFF00"/>
                </a:solidFill>
              </a:rPr>
              <a:t>wheelsize</a:t>
            </a:r>
            <a:r>
              <a:rPr lang="en-US" sz="1600" dirty="0"/>
              <a:t>={</a:t>
            </a:r>
            <a:r>
              <a:rPr lang="en-US" sz="1600" dirty="0" err="1"/>
              <a:t>config.wheels</a:t>
            </a:r>
            <a:r>
              <a:rPr lang="en-US" sz="1600" dirty="0"/>
              <a:t>}/&gt;</a:t>
            </a:r>
            <a:br>
              <a:rPr lang="en-US" sz="1600" dirty="0"/>
            </a:br>
            <a:r>
              <a:rPr lang="en-US" sz="1600" dirty="0"/>
              <a:t>			&lt;/form&gt;</a:t>
            </a:r>
            <a:br>
              <a:rPr lang="en-US" sz="1600" dirty="0"/>
            </a:br>
            <a:r>
              <a:rPr lang="en-US" sz="1600" dirty="0"/>
              <a:t>		)</a:t>
            </a:r>
            <a:br>
              <a:rPr lang="en-US" sz="1600" dirty="0"/>
            </a:br>
            <a:r>
              <a:rPr lang="en-US" sz="1600" dirty="0"/>
              <a:t>	}</a:t>
            </a:r>
            <a:br>
              <a:rPr lang="en-US" sz="1600" dirty="0"/>
            </a:br>
            <a:r>
              <a:rPr lang="en-US" sz="1600" dirty="0"/>
              <a:t>}</a:t>
            </a:r>
            <a:br>
              <a:rPr lang="en-US" sz="1600" dirty="0"/>
            </a:b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44315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80A97-E463-C54F-B970-B28BF8B4E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652B28-69C2-9549-93DF-604E6C7E08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2590800"/>
            <a:ext cx="12573000" cy="6286499"/>
          </a:xfrm>
        </p:spPr>
        <p:txBody>
          <a:bodyPr/>
          <a:lstStyle/>
          <a:p>
            <a:pPr marL="180975" indent="0">
              <a:spcBef>
                <a:spcPts val="1200"/>
              </a:spcBef>
              <a:buNone/>
            </a:pPr>
            <a:endParaRPr lang="en-US" b="1" dirty="0"/>
          </a:p>
          <a:p>
            <a:pPr marL="1514475" lvl="3" indent="0">
              <a:spcBef>
                <a:spcPts val="1200"/>
              </a:spcBef>
              <a:buNone/>
            </a:pPr>
            <a:r>
              <a:rPr lang="en-US" sz="2400" b="1" dirty="0" err="1"/>
              <a:t>statsUpdate</a:t>
            </a:r>
            <a:r>
              <a:rPr lang="en-US" sz="2400" b="1" dirty="0"/>
              <a:t>( )</a:t>
            </a:r>
            <a:r>
              <a:rPr lang="en-US" sz="2400" dirty="0"/>
              <a:t> {</a:t>
            </a:r>
            <a:br>
              <a:rPr lang="en-US" sz="2400" dirty="0"/>
            </a:br>
            <a:r>
              <a:rPr lang="en-US" sz="2400" dirty="0"/>
              <a:t>     </a:t>
            </a:r>
            <a:r>
              <a:rPr lang="en-US" sz="2400" dirty="0" err="1"/>
              <a:t>const</a:t>
            </a:r>
            <a:r>
              <a:rPr lang="en-US" sz="2400" dirty="0"/>
              <a:t> </a:t>
            </a:r>
            <a:r>
              <a:rPr lang="en-US" sz="2400" dirty="0" err="1"/>
              <a:t>carModels</a:t>
            </a:r>
            <a:r>
              <a:rPr lang="en-US" sz="2400" dirty="0"/>
              <a:t> = ['60', '60D', '75', '75D', '90D'];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>
                <a:solidFill>
                  <a:srgbClr val="00B0F0"/>
                </a:solidFill>
              </a:rPr>
              <a:t>this.setState</a:t>
            </a:r>
            <a:r>
              <a:rPr lang="en-US" sz="2400" dirty="0"/>
              <a:t>({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dirty="0" err="1">
                <a:solidFill>
                  <a:srgbClr val="FFFF00"/>
                </a:solidFill>
              </a:rPr>
              <a:t>carstats</a:t>
            </a:r>
            <a:r>
              <a:rPr lang="en-US" sz="2400" dirty="0">
                <a:solidFill>
                  <a:srgbClr val="FFFF00"/>
                </a:solidFill>
              </a:rPr>
              <a:t>:</a:t>
            </a:r>
            <a:r>
              <a:rPr lang="en-US" sz="2400" dirty="0"/>
              <a:t> </a:t>
            </a:r>
            <a:r>
              <a:rPr lang="en-US" sz="2400" dirty="0" err="1"/>
              <a:t>this.calculateStats</a:t>
            </a:r>
            <a:r>
              <a:rPr lang="en-US" sz="2400" dirty="0"/>
              <a:t>(</a:t>
            </a:r>
            <a:r>
              <a:rPr lang="en-US" sz="2400" dirty="0" err="1"/>
              <a:t>carModels</a:t>
            </a:r>
            <a:r>
              <a:rPr lang="en-US" sz="2400" dirty="0"/>
              <a:t>)</a:t>
            </a:r>
            <a:br>
              <a:rPr lang="en-US" sz="2400" dirty="0"/>
            </a:br>
            <a:r>
              <a:rPr lang="en-US" sz="2400" dirty="0"/>
              <a:t>	}) </a:t>
            </a:r>
            <a:br>
              <a:rPr lang="en-US" sz="2400" dirty="0"/>
            </a:br>
            <a:r>
              <a:rPr lang="en-US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815316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7605B-AD4E-0A48-AA42-9498EB319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5EBA4-176D-CA4B-AE25-875B784307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3023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dirty="0"/>
              <a:t>passing props to </a:t>
            </a:r>
            <a:br>
              <a:rPr lang="en-US" dirty="0"/>
            </a:br>
            <a:r>
              <a:rPr lang="en-US" dirty="0"/>
              <a:t>Tesla Car Component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9324048-EC5B-F14D-982B-1679BBCACE1D}"/>
              </a:ext>
            </a:extLst>
          </p:cNvPr>
          <p:cNvSpPr txBox="1"/>
          <p:nvPr/>
        </p:nvSpPr>
        <p:spPr>
          <a:xfrm>
            <a:off x="3037114" y="5984475"/>
            <a:ext cx="11010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FF00"/>
                </a:solidFill>
              </a:rPr>
              <a:t>wheelsize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5527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8501743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class </a:t>
            </a:r>
            <a:r>
              <a:rPr lang="en-US" sz="1600" dirty="0" err="1"/>
              <a:t>TeslaBattery</a:t>
            </a:r>
            <a:r>
              <a:rPr lang="en-US" sz="1600" dirty="0"/>
              <a:t> extends </a:t>
            </a:r>
            <a:r>
              <a:rPr lang="en-US" sz="1600" dirty="0" err="1"/>
              <a:t>React.Component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	constructor () {</a:t>
            </a:r>
            <a:br>
              <a:rPr lang="en-US" sz="1600" dirty="0"/>
            </a:br>
            <a:r>
              <a:rPr lang="en-US" sz="16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dirty="0" err="1">
                <a:solidFill>
                  <a:schemeClr val="bg1"/>
                </a:solidFill>
              </a:rPr>
              <a:t>this.statsUpdate</a:t>
            </a:r>
            <a:r>
              <a:rPr lang="en-US" sz="1600" dirty="0">
                <a:solidFill>
                  <a:schemeClr val="bg1"/>
                </a:solidFill>
              </a:rPr>
              <a:t> = </a:t>
            </a:r>
            <a:r>
              <a:rPr lang="en-US" sz="1600" dirty="0" err="1">
                <a:solidFill>
                  <a:schemeClr val="bg1"/>
                </a:solidFill>
              </a:rPr>
              <a:t>this.statsUpdate.bind</a:t>
            </a:r>
            <a:r>
              <a:rPr lang="en-US" sz="1600" dirty="0">
                <a:solidFill>
                  <a:schemeClr val="bg1"/>
                </a:solidFill>
              </a:rPr>
              <a:t>(this);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FFFF00"/>
                </a:solidFill>
              </a:rPr>
              <a:t>		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 </a:t>
            </a:r>
            <a:r>
              <a:rPr lang="en-US" sz="1600" dirty="0"/>
              <a:t>= 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/>
              <a:t>: [],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>
                <a:solidFill>
                  <a:srgbClr val="FFFF00"/>
                </a:solidFill>
              </a:rPr>
              <a:t>config</a:t>
            </a:r>
            <a:r>
              <a:rPr lang="en-US" sz="1600" dirty="0"/>
              <a:t>: {</a:t>
            </a:r>
            <a:br>
              <a:rPr lang="en-US" sz="1600" dirty="0"/>
            </a:br>
            <a:r>
              <a:rPr lang="en-US" sz="1600" dirty="0"/>
              <a:t>				speed: 55,</a:t>
            </a:r>
            <a:br>
              <a:rPr lang="en-US" sz="1600" dirty="0"/>
            </a:br>
            <a:r>
              <a:rPr lang="en-US" sz="1600" dirty="0"/>
              <a:t>				temperature: 20,</a:t>
            </a:r>
            <a:br>
              <a:rPr lang="en-US" sz="1600" dirty="0"/>
            </a:br>
            <a:r>
              <a:rPr lang="en-US" sz="1600" dirty="0"/>
              <a:t>				climate: true,</a:t>
            </a:r>
            <a:br>
              <a:rPr lang="en-US" sz="1600" dirty="0"/>
            </a:br>
            <a:r>
              <a:rPr lang="en-US" sz="1600" dirty="0"/>
              <a:t>				wheels: 19</a:t>
            </a:r>
            <a:br>
              <a:rPr lang="en-US" sz="1600" dirty="0"/>
            </a:br>
            <a:r>
              <a:rPr lang="en-US" sz="1600" dirty="0"/>
              <a:t>			}</a:t>
            </a:r>
            <a:br>
              <a:rPr lang="en-US" sz="1600" dirty="0"/>
            </a:br>
            <a:r>
              <a:rPr lang="en-US" sz="1600" dirty="0"/>
              <a:t>		}</a:t>
            </a:r>
            <a:br>
              <a:rPr lang="en-US" sz="1600" dirty="0"/>
            </a:br>
            <a:r>
              <a:rPr lang="en-US" sz="1600" dirty="0"/>
              <a:t>    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</a:t>
            </a:r>
            <a:r>
              <a:rPr lang="en-US" sz="1600" b="1" dirty="0" err="1">
                <a:solidFill>
                  <a:srgbClr val="00B0F0"/>
                </a:solidFill>
              </a:rPr>
              <a:t>componentDidMount</a:t>
            </a:r>
            <a:r>
              <a:rPr lang="en-US" sz="1600" dirty="0"/>
              <a:t>()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b="1" dirty="0" err="1"/>
              <a:t>this.statsUpdate</a:t>
            </a:r>
            <a:r>
              <a:rPr lang="en-US" sz="1600" b="1" dirty="0"/>
              <a:t>();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b="1" dirty="0"/>
              <a:t>	</a:t>
            </a:r>
            <a:r>
              <a:rPr lang="en-US" sz="1600" b="1" dirty="0" err="1"/>
              <a:t>statsUpdate</a:t>
            </a:r>
            <a:r>
              <a:rPr lang="en-US" sz="1600" b="1" dirty="0"/>
              <a:t>( )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     		</a:t>
            </a:r>
            <a:r>
              <a:rPr lang="en-US" sz="1600" dirty="0" err="1"/>
              <a:t>const</a:t>
            </a:r>
            <a:r>
              <a:rPr lang="en-US" sz="1600" dirty="0"/>
              <a:t> </a:t>
            </a:r>
            <a:r>
              <a:rPr lang="en-US" sz="1600" dirty="0" err="1"/>
              <a:t>carModels</a:t>
            </a:r>
            <a:r>
              <a:rPr lang="en-US" sz="1600" dirty="0"/>
              <a:t> = ['60', '60D', '75', '75D', '90D'];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chemeClr val="bg1"/>
                </a:solidFill>
              </a:rPr>
              <a:t>this.setState</a:t>
            </a:r>
            <a:r>
              <a:rPr lang="en-US" sz="1600" dirty="0"/>
              <a:t>({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>
                <a:solidFill>
                  <a:srgbClr val="FFFF00"/>
                </a:solidFill>
              </a:rPr>
              <a:t>:</a:t>
            </a:r>
            <a:r>
              <a:rPr lang="en-US" sz="1600" dirty="0"/>
              <a:t> </a:t>
            </a:r>
            <a:r>
              <a:rPr lang="en-US" sz="1600" dirty="0" err="1"/>
              <a:t>this.calculateStats</a:t>
            </a:r>
            <a:r>
              <a:rPr lang="en-US" sz="1600" dirty="0"/>
              <a:t>(</a:t>
            </a:r>
            <a:r>
              <a:rPr lang="en-US" sz="1600" dirty="0" err="1"/>
              <a:t>carModels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		}) </a:t>
            </a:r>
            <a:br>
              <a:rPr lang="en-US" sz="1600" dirty="0"/>
            </a:b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00B0F0"/>
                </a:solidFill>
              </a:rPr>
              <a:t>	render( ) </a:t>
            </a:r>
            <a:r>
              <a:rPr lang="en-US" sz="1600" dirty="0"/>
              <a:t>{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rgbClr val="FFFF00"/>
                </a:solidFill>
              </a:rPr>
              <a:t>const</a:t>
            </a:r>
            <a:r>
              <a:rPr lang="en-US" sz="1600" dirty="0">
                <a:solidFill>
                  <a:srgbClr val="FFFF00"/>
                </a:solidFill>
              </a:rPr>
              <a:t> { config } = 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;</a:t>
            </a:r>
            <a:br>
              <a:rPr lang="en-US" sz="1600" dirty="0">
                <a:solidFill>
                  <a:srgbClr val="FFFF00"/>
                </a:solidFill>
              </a:rPr>
            </a:br>
            <a:r>
              <a:rPr lang="en-US" sz="1600" dirty="0"/>
              <a:t>		return (</a:t>
            </a:r>
            <a:br>
              <a:rPr lang="en-US" sz="1600" dirty="0"/>
            </a:br>
            <a:r>
              <a:rPr lang="en-US" sz="1600" dirty="0"/>
              <a:t>			&lt;form </a:t>
            </a:r>
            <a:r>
              <a:rPr lang="en-US" sz="1600" dirty="0" err="1"/>
              <a:t>className</a:t>
            </a:r>
            <a:r>
              <a:rPr lang="en-US" sz="1600" dirty="0"/>
              <a:t>="tesla-battery"&gt;</a:t>
            </a:r>
            <a:br>
              <a:rPr lang="en-US" sz="1600" dirty="0"/>
            </a:br>
            <a:r>
              <a:rPr lang="en-US" sz="1600" dirty="0"/>
              <a:t>				&lt;h1&gt;Range Per Charge&lt;/h1&gt;</a:t>
            </a:r>
            <a:br>
              <a:rPr lang="en-US" sz="1600" dirty="0"/>
            </a:br>
            <a:r>
              <a:rPr lang="en-US" sz="1600" dirty="0"/>
              <a:t>				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&lt;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TeslaCar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1600" b="1" dirty="0" err="1">
                <a:solidFill>
                  <a:srgbClr val="0070C0"/>
                </a:solidFill>
                <a:highlight>
                  <a:srgbClr val="FFFF00"/>
                </a:highlight>
              </a:rPr>
              <a:t>wheelsize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={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config.wheels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}/&gt;</a:t>
            </a:r>
            <a:br>
              <a:rPr lang="en-US" sz="1600" dirty="0"/>
            </a:br>
            <a:r>
              <a:rPr lang="en-US" sz="1600" dirty="0"/>
              <a:t>			&lt;/form&gt;</a:t>
            </a:r>
            <a:br>
              <a:rPr lang="en-US" sz="1600" dirty="0"/>
            </a:br>
            <a:r>
              <a:rPr lang="en-US" sz="1600" dirty="0"/>
              <a:t>		)</a:t>
            </a:r>
            <a:br>
              <a:rPr lang="en-US" sz="1600" dirty="0"/>
            </a:br>
            <a:r>
              <a:rPr lang="en-US" sz="1600" dirty="0"/>
              <a:t>	}</a:t>
            </a:r>
            <a:br>
              <a:rPr lang="en-US" sz="1600" dirty="0"/>
            </a:br>
            <a:r>
              <a:rPr lang="en-US" sz="1600" dirty="0"/>
              <a:t>}</a:t>
            </a:r>
            <a:br>
              <a:rPr lang="en-US" sz="1600" dirty="0"/>
            </a:br>
            <a:endParaRPr 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042ADF-60F7-1B41-B09B-BE3CFAC44150}"/>
              </a:ext>
            </a:extLst>
          </p:cNvPr>
          <p:cNvSpPr txBox="1"/>
          <p:nvPr/>
        </p:nvSpPr>
        <p:spPr>
          <a:xfrm>
            <a:off x="13347700" y="8258175"/>
            <a:ext cx="2397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070C0"/>
                </a:solidFill>
                <a:highlight>
                  <a:srgbClr val="FFFF00"/>
                </a:highlight>
              </a:rPr>
              <a:t>wheelsize</a:t>
            </a:r>
            <a:endParaRPr lang="en-US" sz="28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271805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EFC32-84F8-A445-8F84-6D104B1B1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93A-2567-D347-814D-93217D26F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120" b="1" dirty="0">
                <a:solidFill>
                  <a:srgbClr val="00B0F0"/>
                </a:solidFill>
              </a:rPr>
              <a:t>Receiving props in Tesla Car Component</a:t>
            </a:r>
            <a:endParaRPr lang="en-US" sz="512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1109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EB167-C930-6343-AE94-DF807ACE2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Receiving props in 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4B1AC-FE0B-E84B-8B23-AE4554F31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2052300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 err="1"/>
              <a:t>const</a:t>
            </a:r>
            <a:r>
              <a:rPr lang="en-US" sz="2400" dirty="0"/>
              <a:t> </a:t>
            </a:r>
            <a:r>
              <a:rPr lang="en-US" sz="2400" dirty="0" err="1"/>
              <a:t>TeslaCar</a:t>
            </a:r>
            <a:r>
              <a:rPr lang="en-US" sz="2400" dirty="0"/>
              <a:t> = (</a:t>
            </a:r>
            <a:r>
              <a:rPr lang="en-US" sz="2400" b="1" dirty="0">
                <a:solidFill>
                  <a:srgbClr val="FFFF00"/>
                </a:solidFill>
              </a:rPr>
              <a:t>props</a:t>
            </a:r>
            <a:r>
              <a:rPr lang="en-US" sz="2400" dirty="0"/>
              <a:t>) =&gt; (</a:t>
            </a:r>
            <a:br>
              <a:rPr lang="en-US" sz="2400" dirty="0"/>
            </a:br>
            <a:r>
              <a:rPr lang="en-US" sz="2400" dirty="0"/>
              <a:t>	&lt;div </a:t>
            </a:r>
            <a:r>
              <a:rPr lang="en-US" sz="2400" dirty="0" err="1"/>
              <a:t>className</a:t>
            </a:r>
            <a:r>
              <a:rPr lang="en-US" sz="2400" dirty="0"/>
              <a:t>="tesla-car"&gt;</a:t>
            </a:r>
            <a:br>
              <a:rPr lang="en-US" sz="2400" dirty="0"/>
            </a:br>
            <a:r>
              <a:rPr lang="en-US" sz="2400" dirty="0"/>
              <a:t>	  &lt;div </a:t>
            </a:r>
            <a:r>
              <a:rPr lang="en-US" sz="2400" dirty="0" err="1"/>
              <a:t>className</a:t>
            </a:r>
            <a:r>
              <a:rPr lang="en-US" sz="2400" dirty="0"/>
              <a:t>="tesla-wheels"&gt;</a:t>
            </a:r>
            <a:br>
              <a:rPr lang="en-US" sz="2400" dirty="0"/>
            </a:br>
            <a:r>
              <a:rPr lang="en-US" sz="2400" dirty="0"/>
              <a:t>	    &lt;div </a:t>
            </a:r>
            <a:r>
              <a:rPr lang="en-US" sz="2400" dirty="0" err="1"/>
              <a:t>className</a:t>
            </a:r>
            <a:r>
              <a:rPr lang="en-US" sz="2400" dirty="0"/>
              <a:t>={`tesla-wheel tesla-wheel--front tesla-	wheel--${</a:t>
            </a:r>
            <a:r>
              <a:rPr lang="en-US" sz="2400" b="1" dirty="0" err="1">
                <a:solidFill>
                  <a:srgbClr val="FFFF00"/>
                </a:solidFill>
              </a:rPr>
              <a:t>props.wheelsize</a:t>
            </a:r>
            <a:r>
              <a:rPr lang="en-US" sz="2400" dirty="0"/>
              <a:t>}`}&gt;&lt;/div&gt;</a:t>
            </a:r>
            <a:br>
              <a:rPr lang="en-US" sz="2400" dirty="0"/>
            </a:br>
            <a:r>
              <a:rPr lang="en-US" sz="2400" dirty="0"/>
              <a:t>	    &lt;div </a:t>
            </a:r>
            <a:r>
              <a:rPr lang="en-US" sz="2400" dirty="0" err="1"/>
              <a:t>className</a:t>
            </a:r>
            <a:r>
              <a:rPr lang="en-US" sz="2400" dirty="0"/>
              <a:t>={`tesla-wheel tesla-wheel--rear tesla-	wheel--${</a:t>
            </a:r>
            <a:r>
              <a:rPr lang="en-US" sz="2400" b="1" dirty="0" err="1">
                <a:solidFill>
                  <a:srgbClr val="FFFF00"/>
                </a:solidFill>
              </a:rPr>
              <a:t>props.wheelsize</a:t>
            </a:r>
            <a:r>
              <a:rPr lang="en-US" sz="2400" dirty="0"/>
              <a:t>}`}&gt;&lt;/div&gt;</a:t>
            </a:r>
            <a:br>
              <a:rPr lang="en-US" sz="2400" dirty="0"/>
            </a:br>
            <a:r>
              <a:rPr lang="en-US" sz="2400" dirty="0"/>
              <a:t>	  &lt;/div&gt;</a:t>
            </a:r>
            <a:br>
              <a:rPr lang="en-US" sz="2400" dirty="0"/>
            </a:br>
            <a:r>
              <a:rPr lang="en-US" sz="2400" dirty="0"/>
              <a:t>	&lt;/div&gt;</a:t>
            </a:r>
            <a:br>
              <a:rPr lang="en-US" sz="2400" dirty="0"/>
            </a:br>
            <a:r>
              <a:rPr lang="en-US" sz="2400" dirty="0"/>
              <a:t>);</a:t>
            </a:r>
          </a:p>
          <a:p>
            <a:pPr marL="180975" indent="0">
              <a:buNone/>
            </a:pPr>
            <a:r>
              <a:rPr lang="en-US" sz="2400" dirty="0" err="1"/>
              <a:t>TeslaCar.propTypes</a:t>
            </a:r>
            <a:r>
              <a:rPr lang="en-US" sz="2400" dirty="0"/>
              <a:t> = 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b="1" dirty="0" err="1">
                <a:solidFill>
                  <a:srgbClr val="FFFF00"/>
                </a:solidFill>
              </a:rPr>
              <a:t>wheelsize</a:t>
            </a:r>
            <a:r>
              <a:rPr lang="en-US" sz="2400" dirty="0"/>
              <a:t>: </a:t>
            </a:r>
            <a:r>
              <a:rPr lang="en-US" sz="2400" dirty="0" err="1"/>
              <a:t>React.PropTypes.number</a:t>
            </a:r>
            <a:br>
              <a:rPr lang="en-US" sz="2400" dirty="0"/>
            </a:br>
            <a:r>
              <a:rPr lang="en-US" sz="2400" dirty="0"/>
              <a:t>}</a:t>
            </a:r>
          </a:p>
          <a:p>
            <a:pPr marL="180975" indent="0">
              <a:buNone/>
            </a:pPr>
            <a:r>
              <a:rPr lang="en-US" sz="2400" dirty="0"/>
              <a:t>export default </a:t>
            </a:r>
            <a:r>
              <a:rPr lang="en-US" sz="2400" dirty="0" err="1"/>
              <a:t>TeslaCar</a:t>
            </a:r>
            <a:r>
              <a:rPr lang="en-US" sz="24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81816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Unmounting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Mounting</a:t>
            </a:r>
            <a:r>
              <a:rPr lang="en-US" dirty="0"/>
              <a:t>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componentWillMount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componentDidMount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componentWillReceiveProps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shouldComponentUpdate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componentWillUpdate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componentDidUpdate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componentWillUnmount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 </a:t>
            </a:r>
          </a:p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       yarn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yarn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# 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1465637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C9D3D68D-48FC-814F-BAF9-C88F5F9F7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033" y="1927224"/>
            <a:ext cx="10380731" cy="61800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3233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install?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2999"/>
            <a:ext cx="11099799" cy="5321299"/>
          </a:xfrm>
        </p:spPr>
        <p:txBody>
          <a:bodyPr/>
          <a:lstStyle/>
          <a:p>
            <a:pPr marL="625475" lvl="1" indent="0">
              <a:buNone/>
            </a:pPr>
            <a:r>
              <a:rPr lang="en-US" dirty="0"/>
              <a:t>Install </a:t>
            </a:r>
            <a:r>
              <a:rPr lang="en-US" dirty="0">
                <a:solidFill>
                  <a:srgbClr val="FFFF00"/>
                </a:solidFill>
              </a:rPr>
              <a:t>node  </a:t>
            </a:r>
            <a:r>
              <a:rPr lang="en-US" dirty="0">
                <a:solidFill>
                  <a:srgbClr val="00B0F0"/>
                </a:solidFill>
              </a:rPr>
              <a:t>(https://</a:t>
            </a:r>
            <a:r>
              <a:rPr lang="en-US" dirty="0" err="1">
                <a:solidFill>
                  <a:srgbClr val="00B0F0"/>
                </a:solidFill>
              </a:rPr>
              <a:t>nodejs.org</a:t>
            </a:r>
            <a:r>
              <a:rPr lang="en-US" dirty="0">
                <a:solidFill>
                  <a:srgbClr val="00B0F0"/>
                </a:solidFill>
              </a:rPr>
              <a:t>/)</a:t>
            </a:r>
          </a:p>
        </p:txBody>
      </p:sp>
    </p:spTree>
    <p:extLst>
      <p:ext uri="{BB962C8B-B14F-4D97-AF65-F5344CB8AC3E}">
        <p14:creationId xmlns:p14="http://schemas.microsoft.com/office/powerpoint/2010/main" val="143040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3000"/>
            <a:ext cx="11889740" cy="5915660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</a:p>
          <a:p>
            <a:pPr marL="180975" indent="0"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</a:t>
            </a:r>
            <a:endParaRPr lang="en-US" sz="2800" dirty="0">
              <a:solidFill>
                <a:srgbClr val="FFFF00"/>
              </a:solidFill>
            </a:endParaRPr>
          </a:p>
          <a:p>
            <a:pPr marL="1069975" lvl="2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install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955820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00B0F0"/>
                </a:solidFill>
              </a:rPr>
              <a:t>&lt;</a:t>
            </a:r>
            <a:r>
              <a:rPr lang="en-US" sz="32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64670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	</a:t>
            </a:r>
            <a:r>
              <a:rPr lang="en-US" sz="2800" dirty="0">
                <a:solidFill>
                  <a:srgbClr val="00B0F0"/>
                </a:solidFill>
              </a:rPr>
              <a:t>return</a:t>
            </a:r>
            <a:r>
              <a:rPr lang="en-US" sz="2800" dirty="0"/>
              <a:t> &lt;div&gt;Hello </a:t>
            </a:r>
            <a:r>
              <a:rPr lang="en-US" sz="3200" dirty="0">
                <a:solidFill>
                  <a:srgbClr val="FFFF00"/>
                </a:solidFill>
              </a:rPr>
              <a:t>{ </a:t>
            </a:r>
            <a:r>
              <a:rPr lang="en-US" sz="3200" dirty="0" err="1">
                <a:solidFill>
                  <a:srgbClr val="FFFF00"/>
                </a:solidFill>
              </a:rPr>
              <a:t>this.props.name</a:t>
            </a:r>
            <a:r>
              <a:rPr lang="en-US" sz="3200" dirty="0">
                <a:solidFill>
                  <a:srgbClr val="FFFF00"/>
                </a:solidFill>
              </a:rPr>
              <a:t> } </a:t>
            </a:r>
            <a:r>
              <a:rPr lang="en-US" sz="2800" dirty="0"/>
              <a:t>&lt;/div&gt;; </a:t>
            </a:r>
            <a:r>
              <a:rPr lang="en-US" sz="3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>
              <a:solidFill>
                <a:schemeClr val="accent1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00B0F0"/>
                </a:solidFill>
              </a:rPr>
              <a:t>&lt;</a:t>
            </a:r>
            <a:r>
              <a:rPr lang="en-US" sz="32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 </a:t>
            </a:r>
            <a:r>
              <a:rPr lang="en-US" sz="2800" i="1" dirty="0">
                <a:solidFill>
                  <a:srgbClr val="FFFF00"/>
                </a:solidFill>
              </a:rPr>
              <a:t>name</a:t>
            </a:r>
            <a:r>
              <a:rPr lang="en-US" sz="2800" i="1" dirty="0">
                <a:solidFill>
                  <a:srgbClr val="00B0F0"/>
                </a:solidFill>
              </a:rPr>
              <a:t>="Sarah"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887851"/>
              </p:ext>
            </p:extLst>
          </p:nvPr>
        </p:nvGraphicFramePr>
        <p:xfrm>
          <a:off x="1530158" y="8328760"/>
          <a:ext cx="3277370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DEFEA5D8-8347-D24A-B4F0-F89BFAE69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Component</a:t>
            </a:r>
          </a:p>
        </p:txBody>
      </p:sp>
    </p:spTree>
    <p:extLst>
      <p:ext uri="{BB962C8B-B14F-4D97-AF65-F5344CB8AC3E}">
        <p14:creationId xmlns:p14="http://schemas.microsoft.com/office/powerpoint/2010/main" val="1836078610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9951</TotalTime>
  <Words>884</Words>
  <Application>Microsoft Macintosh PowerPoint</Application>
  <PresentationFormat>Custom</PresentationFormat>
  <Paragraphs>365</Paragraphs>
  <Slides>47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 MT Condensed Light</vt:lpstr>
      <vt:lpstr>Andale Mono</vt:lpstr>
      <vt:lpstr>Arial</vt:lpstr>
      <vt:lpstr>Calibri</vt:lpstr>
      <vt:lpstr>Consolas</vt:lpstr>
      <vt:lpstr>Helvetica Neue</vt:lpstr>
      <vt:lpstr>Wingdings</vt:lpstr>
      <vt:lpstr>Black</vt:lpstr>
      <vt:lpstr>Peter Eijgermans</vt:lpstr>
      <vt:lpstr>Agenda workshop</vt:lpstr>
      <vt:lpstr>PowerPoint Presentation</vt:lpstr>
      <vt:lpstr>PowerPoint Presentation</vt:lpstr>
      <vt:lpstr>PowerPoint Presentation</vt:lpstr>
      <vt:lpstr>What to install?</vt:lpstr>
      <vt:lpstr> Github workshop!</vt:lpstr>
      <vt:lpstr>Syntax Component</vt:lpstr>
      <vt:lpstr>Syntax Component</vt:lpstr>
      <vt:lpstr>Components are like JavaScript functions</vt:lpstr>
      <vt:lpstr>Component: class</vt:lpstr>
      <vt:lpstr>PowerPoint Presentation</vt:lpstr>
      <vt:lpstr>this.props</vt:lpstr>
      <vt:lpstr>PowerPoint Presentation</vt:lpstr>
      <vt:lpstr>The UI is represented by a component tree</vt:lpstr>
      <vt:lpstr>Components tree</vt:lpstr>
      <vt:lpstr>App.js component</vt:lpstr>
      <vt:lpstr>Header component</vt:lpstr>
      <vt:lpstr>Header</vt:lpstr>
      <vt:lpstr>Project structure</vt:lpstr>
      <vt:lpstr>Tesla Battery Component</vt:lpstr>
      <vt:lpstr>Components tree</vt:lpstr>
      <vt:lpstr>PowerPoint Presentation</vt:lpstr>
      <vt:lpstr>State of the App</vt:lpstr>
      <vt:lpstr>PowerPoint Presentation</vt:lpstr>
      <vt:lpstr>State of the App</vt:lpstr>
      <vt:lpstr>  Tesla Battery Service  </vt:lpstr>
      <vt:lpstr>Exercise: check Tesla Battery Service</vt:lpstr>
      <vt:lpstr>Changing State</vt:lpstr>
      <vt:lpstr>Changing State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this.setState()</vt:lpstr>
      <vt:lpstr>Tesla Car Component</vt:lpstr>
      <vt:lpstr>passing props to  Tesla Car Component</vt:lpstr>
      <vt:lpstr>PowerPoint Presentation</vt:lpstr>
      <vt:lpstr>PowerPoint Presentation</vt:lpstr>
      <vt:lpstr>Receiving props in Tesla Car Component</vt:lpstr>
      <vt:lpstr>Component: lifecycles</vt:lpstr>
      <vt:lpstr>Component: lifecycles</vt:lpstr>
      <vt:lpstr>Component: lifecycles</vt:lpstr>
      <vt:lpstr>Component: lifecycles</vt:lpstr>
      <vt:lpstr>Additional information</vt:lpstr>
      <vt:lpstr> Github workshop!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228</cp:revision>
  <dcterms:modified xsi:type="dcterms:W3CDTF">2018-12-02T11:21:10Z</dcterms:modified>
</cp:coreProperties>
</file>